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3-->
<p:presentation xmlns:r="http://schemas.openxmlformats.org/officeDocument/2006/relationships" xmlns:a="http://schemas.openxmlformats.org/drawingml/2006/main" xmlns:p="http://schemas.openxmlformats.org/presentationml/2006/main" saveSubsetFonts="1" autoCompressPictures="0">
  <p:sldMasterIdLst>
    <p:sldMasterId id="2147483648" r:id="rId2"/>
  </p:sldMasterIdLst>
  <p:notesMasterIdLst>
    <p:notesMasterId r:id="rId3"/>
  </p:notesMasterIdLst>
  <p:sldIdLst>
    <p:sldId id="308" r:id="rId4"/>
    <p:sldId id="321" r:id="rId5"/>
    <p:sldId id="319" r:id="rId6"/>
    <p:sldId id="328" r:id="rId7"/>
    <p:sldId id="327" r:id="rId8"/>
    <p:sldId id="326" r:id="rId9"/>
    <p:sldId id="333" r:id="rId10"/>
    <p:sldId id="257" r:id="rId11"/>
    <p:sldId id="323" r:id="rId12"/>
  </p:sldIdLst>
  <p:sldSz cx="12192000" cy="6858000"/>
  <p:notesSz cx="6858000" cy="9144000"/>
  <p:custDataLst>
    <p:tags r:id="rId13"/>
  </p:custDataLst>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p="http://schemas.openxmlformats.org/presentationml/2006/main">
  <p:cmAuthor id="1" name="Microsoft Office User" initials="MOU" lastIdx="0"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2054"/>
    <a:srgbClr val="02B3EB"/>
    <a:srgbClr val="95DEEA"/>
    <a:srgbClr val="E0E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53"/>
  </p:normalViewPr>
  <p:slideViewPr>
    <p:cSldViewPr snapToGrid="0" snapToObjects="1">
      <p:cViewPr varScale="1">
        <p:scale>
          <a:sx n="69" d="100"/>
          <a:sy n="69" d="100"/>
        </p:scale>
        <p:origin x="372" y="4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4DE1E-A638-DC42-AC40-FB42D847731E}" type="datetimeFigureOut">
              <a:rPr lang="ru-KZ" smtClean="0"/>
              <a:t>09.01.2024</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C5BBA-1127-B047-9254-0B82A41C2856}" type="slidenum">
              <a:rPr lang="ru-KZ" smtClean="0"/>
              <a:t>‹#›</a:t>
            </a:fld>
            <a:endParaRPr lang="ru-KZ"/>
          </a:p>
        </p:txBody>
      </p:sp>
    </p:spTree>
    <p:extLst>
      <p:ext uri="{BB962C8B-B14F-4D97-AF65-F5344CB8AC3E}">
        <p14:creationId xmlns:p14="http://schemas.microsoft.com/office/powerpoint/2010/main" val="61223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8039DC3F-CE42-8D44-A48E-6939DD6EC4C9}"/>
              </a:ext>
            </a:extLst>
          </p:cNvPr>
          <p:cNvSpPr>
            <a:spLocks noGrp="1"/>
          </p:cNvSpPr>
          <p:nvPr>
            <p:ph type="ctrTitle" hasCustomPrompt="1"/>
          </p:nvPr>
        </p:nvSpPr>
        <p:spPr>
          <a:xfrm>
            <a:off x="396368" y="3188875"/>
            <a:ext cx="4360049" cy="1352389"/>
          </a:xfrm>
        </p:spPr>
        <p:txBody>
          <a:bodyPr anchor="b"/>
          <a:lstStyle>
            <a:lvl1pPr algn="l">
              <a:defRPr sz="4000"/>
            </a:lvl1pPr>
          </a:lstStyle>
          <a:p>
            <a:r>
              <a:rPr lang="ru-RU"/>
              <a:t>ОБРАЗЕЦ </a:t>
            </a:r>
            <a:br>
              <a:rPr lang="en-US"/>
            </a:br>
            <a:r>
              <a:rPr lang="ru-RU"/>
              <a:t>ЗАГОЛОВКА</a:t>
            </a:r>
            <a:endParaRPr lang="ru-KZ"/>
          </a:p>
        </p:txBody>
      </p:sp>
      <p:sp>
        <p:nvSpPr>
          <p:cNvPr id="5" name="Нижний колонтитул 4">
            <a:extLst>
              <a:ext uri="{FF2B5EF4-FFF2-40B4-BE49-F238E27FC236}">
                <a16:creationId xmlns:a16="http://schemas.microsoft.com/office/drawing/2014/main" id="{7BF55D78-2297-9449-8B56-C806945E7170}"/>
              </a:ext>
            </a:extLst>
          </p:cNvPr>
          <p:cNvSpPr>
            <a:spLocks noGrp="1"/>
          </p:cNvSpPr>
          <p:nvPr>
            <p:ph type="ftr" sz="quarter" idx="11"/>
          </p:nvPr>
        </p:nvSpPr>
        <p:spPr>
          <a:xfrm>
            <a:off x="396368" y="6133513"/>
            <a:ext cx="748553" cy="365125"/>
          </a:xfrm>
        </p:spPr>
        <p:txBody>
          <a:bodyPr/>
          <a:lstStyle>
            <a:lvl1pPr>
              <a:defRPr>
                <a:solidFill>
                  <a:srgbClr val="02B3EB"/>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a:t>2022</a:t>
            </a:r>
            <a:endParaRPr lang="ru-KZ"/>
          </a:p>
        </p:txBody>
      </p:sp>
    </p:spTree>
    <p:extLst>
      <p:ext uri="{BB962C8B-B14F-4D97-AF65-F5344CB8AC3E}">
        <p14:creationId xmlns:p14="http://schemas.microsoft.com/office/powerpoint/2010/main" val="261838467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FA8591AC-E525-B14A-A457-7EF53B03BFCB}"/>
              </a:ext>
            </a:extLst>
          </p:cNvPr>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KZ"/>
          </a:p>
        </p:txBody>
      </p:sp>
      <p:sp>
        <p:nvSpPr>
          <p:cNvPr id="3" name="Рисунок 2">
            <a:extLst>
              <a:ext uri="{FF2B5EF4-FFF2-40B4-BE49-F238E27FC236}">
                <a16:creationId xmlns:a16="http://schemas.microsoft.com/office/drawing/2014/main" id="{7179E2D8-C133-AE49-891C-A933F20C65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KZ"/>
          </a:p>
        </p:txBody>
      </p:sp>
      <p:sp>
        <p:nvSpPr>
          <p:cNvPr id="4" name="Текст 3">
            <a:extLst>
              <a:ext uri="{FF2B5EF4-FFF2-40B4-BE49-F238E27FC236}">
                <a16:creationId xmlns:a16="http://schemas.microsoft.com/office/drawing/2014/main" id="{86C462EF-86DE-4249-940F-DF6504C41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a:extLst>
              <a:ext uri="{FF2B5EF4-FFF2-40B4-BE49-F238E27FC236}">
                <a16:creationId xmlns:a16="http://schemas.microsoft.com/office/drawing/2014/main" id="{33394F1C-7B6B-7E40-9A09-807DF2355133}"/>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6" name="Нижний колонтитул 5">
            <a:extLst>
              <a:ext uri="{FF2B5EF4-FFF2-40B4-BE49-F238E27FC236}">
                <a16:creationId xmlns:a16="http://schemas.microsoft.com/office/drawing/2014/main" id="{7DCC8CCA-756E-9B4C-ADFF-65BC09390A6C}"/>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1334FEEF-CA71-FC44-B45D-29EFAC152E8B}"/>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106415249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E20FD6C-FC83-E347-834E-AAD4E3D60CD2}"/>
              </a:ext>
            </a:extLst>
          </p:cNvPr>
          <p:cNvSpPr>
            <a:spLocks noGrp="1"/>
          </p:cNvSpPr>
          <p:nvPr>
            <p:ph type="title"/>
          </p:nvPr>
        </p:nvSpPr>
        <p:spPr/>
        <p:txBody>
          <a:bodyPr/>
          <a:lstStyle/>
          <a:p>
            <a:r>
              <a:rPr lang="ru-RU" smtClean="0"/>
              <a:t>Образец заголовка</a:t>
            </a:r>
            <a:endParaRPr lang="ru-KZ"/>
          </a:p>
        </p:txBody>
      </p:sp>
      <p:sp>
        <p:nvSpPr>
          <p:cNvPr id="3" name="Вертикальный текст 2">
            <a:extLst>
              <a:ext uri="{FF2B5EF4-FFF2-40B4-BE49-F238E27FC236}">
                <a16:creationId xmlns:a16="http://schemas.microsoft.com/office/drawing/2014/main" id="{28367DD4-A612-904A-850D-2ED2E58E5586}"/>
              </a:ext>
            </a:extLst>
          </p:cNvPr>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4" name="Дата 3">
            <a:extLst>
              <a:ext uri="{FF2B5EF4-FFF2-40B4-BE49-F238E27FC236}">
                <a16:creationId xmlns:a16="http://schemas.microsoft.com/office/drawing/2014/main" id="{4F0A3A32-2BF1-204A-A454-1ABC4C8D8EFB}"/>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5" name="Нижний колонтитул 4">
            <a:extLst>
              <a:ext uri="{FF2B5EF4-FFF2-40B4-BE49-F238E27FC236}">
                <a16:creationId xmlns:a16="http://schemas.microsoft.com/office/drawing/2014/main" id="{D6B98D42-7A8F-554C-87F0-CB26A6653E3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EBB1EF3F-BD28-7148-B733-751F74A1ADF2}"/>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362370332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a:extLst>
              <a:ext uri="{FF2B5EF4-FFF2-40B4-BE49-F238E27FC236}">
                <a16:creationId xmlns:a16="http://schemas.microsoft.com/office/drawing/2014/main" id="{6071A145-1122-1641-9D40-FA187F36A00C}"/>
              </a:ext>
            </a:extLst>
          </p:cNvPr>
          <p:cNvSpPr>
            <a:spLocks noGrp="1"/>
          </p:cNvSpPr>
          <p:nvPr>
            <p:ph type="title" orient="vert"/>
          </p:nvPr>
        </p:nvSpPr>
        <p:spPr>
          <a:xfrm>
            <a:off x="8724900" y="365125"/>
            <a:ext cx="2628900" cy="5811838"/>
          </a:xfrm>
        </p:spPr>
        <p:txBody>
          <a:bodyPr vert="eaVert"/>
          <a:lstStyle/>
          <a:p>
            <a:r>
              <a:rPr lang="ru-RU" smtClean="0"/>
              <a:t>Образец заголовка</a:t>
            </a:r>
            <a:endParaRPr lang="ru-KZ"/>
          </a:p>
        </p:txBody>
      </p:sp>
      <p:sp>
        <p:nvSpPr>
          <p:cNvPr id="3" name="Вертикальный текст 2">
            <a:extLst>
              <a:ext uri="{FF2B5EF4-FFF2-40B4-BE49-F238E27FC236}">
                <a16:creationId xmlns:a16="http://schemas.microsoft.com/office/drawing/2014/main" id="{97A8EAEA-7BD2-6B44-8847-3A022145294E}"/>
              </a:ext>
            </a:extLst>
          </p:cNvPr>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4" name="Дата 3">
            <a:extLst>
              <a:ext uri="{FF2B5EF4-FFF2-40B4-BE49-F238E27FC236}">
                <a16:creationId xmlns:a16="http://schemas.microsoft.com/office/drawing/2014/main" id="{B2978E7E-38E4-DF4C-ACFB-A7495CC08D3F}"/>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5" name="Нижний колонтитул 4">
            <a:extLst>
              <a:ext uri="{FF2B5EF4-FFF2-40B4-BE49-F238E27FC236}">
                <a16:creationId xmlns:a16="http://schemas.microsoft.com/office/drawing/2014/main" id="{17F69BC1-8C21-7E4C-8CF5-B885F836D941}"/>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F64C31B-7EA5-EC47-AA80-B6ECD941B22B}"/>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42575022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Заголовок и объект">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423319BF-969A-A642-8BBD-3388DBE3FE4F}"/>
              </a:ext>
            </a:extLst>
          </p:cNvPr>
          <p:cNvSpPr>
            <a:spLocks noGrp="1"/>
          </p:cNvSpPr>
          <p:nvPr>
            <p:ph type="title" hasCustomPrompt="1"/>
          </p:nvPr>
        </p:nvSpPr>
        <p:spPr>
          <a:xfrm>
            <a:off x="388557" y="257438"/>
            <a:ext cx="7507667" cy="1131166"/>
          </a:xfrm>
        </p:spPr>
        <p:txBody>
          <a:bodyPr/>
          <a:lstStyle>
            <a:lvl1pPr>
              <a:defRPr sz="2400" b="1"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r>
              <a:rPr lang="ru-RU"/>
              <a:t>ОБРАЗЕЦ </a:t>
            </a:r>
            <a:br>
              <a:rPr lang="en-US"/>
            </a:br>
            <a:r>
              <a:rPr lang="ru-RU"/>
              <a:t>ЗАГОЛОВКА</a:t>
            </a:r>
            <a:endParaRPr lang="ru-KZ"/>
          </a:p>
        </p:txBody>
      </p:sp>
      <p:sp>
        <p:nvSpPr>
          <p:cNvPr id="3" name="Объект 2">
            <a:extLst>
              <a:ext uri="{FF2B5EF4-FFF2-40B4-BE49-F238E27FC236}">
                <a16:creationId xmlns:a16="http://schemas.microsoft.com/office/drawing/2014/main" id="{AE294EE8-B623-B945-9AC5-8F387837D7DB}"/>
              </a:ext>
            </a:extLst>
          </p:cNvPr>
          <p:cNvSpPr>
            <a:spLocks noGrp="1"/>
          </p:cNvSpPr>
          <p:nvPr>
            <p:ph idx="1"/>
          </p:nvPr>
        </p:nvSpPr>
        <p:spPr>
          <a:xfrm>
            <a:off x="388557" y="2584502"/>
            <a:ext cx="5785531" cy="3483790"/>
          </a:xfrm>
        </p:spPr>
        <p:txBody>
          <a:bodyPr/>
          <a:lstStyle>
            <a:lvl1pPr>
              <a:lnSpc>
                <a:spcPct val="100000"/>
              </a:lnSpc>
              <a:buFontTx/>
              <a:buBlip>
                <a:blip r:embed="rId1"/>
              </a:buBlip>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5" name="Нижний колонтитул 4">
            <a:extLst>
              <a:ext uri="{FF2B5EF4-FFF2-40B4-BE49-F238E27FC236}">
                <a16:creationId xmlns:a16="http://schemas.microsoft.com/office/drawing/2014/main" id="{24B0C11A-641C-C845-8DF2-15319B592ACC}"/>
              </a:ext>
            </a:extLst>
          </p:cNvPr>
          <p:cNvSpPr>
            <a:spLocks noGrp="1"/>
          </p:cNvSpPr>
          <p:nvPr>
            <p:ph type="ftr" sz="quarter" idx="11"/>
          </p:nvPr>
        </p:nvSpPr>
        <p:spPr>
          <a:xfrm>
            <a:off x="388557" y="6235437"/>
            <a:ext cx="1704739" cy="365125"/>
          </a:xfrm>
        </p:spPr>
        <p:txBody>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r>
              <a:rPr lang="en" err="1"/>
              <a:t>www.kazakhexport.kz</a:t>
            </a:r>
            <a:endParaRPr lang="ru-KZ" sz="900"/>
          </a:p>
        </p:txBody>
      </p:sp>
      <p:sp>
        <p:nvSpPr>
          <p:cNvPr id="6" name="Номер слайда 5">
            <a:extLst>
              <a:ext uri="{FF2B5EF4-FFF2-40B4-BE49-F238E27FC236}">
                <a16:creationId xmlns:a16="http://schemas.microsoft.com/office/drawing/2014/main" id="{C757FF82-C6AD-9344-8260-398327CFB94F}"/>
              </a:ext>
            </a:extLst>
          </p:cNvPr>
          <p:cNvSpPr>
            <a:spLocks noGrp="1"/>
          </p:cNvSpPr>
          <p:nvPr>
            <p:ph type="sldNum" sz="quarter" idx="12"/>
          </p:nvPr>
        </p:nvSpPr>
        <p:spPr>
          <a:xfrm>
            <a:off x="10883689" y="6235436"/>
            <a:ext cx="985563" cy="365125"/>
          </a:xfrm>
        </p:spPr>
        <p:txBody>
          <a:bodyPr/>
          <a:lstStyle>
            <a:lvl1pPr>
              <a:defRPr sz="90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fld id="{D8230AC4-931F-2541-984F-431D72A143BD}" type="slidenum">
              <a:rPr lang="ru-KZ" smtClean="0"/>
              <a:t>‹#›</a:t>
            </a:fld>
            <a:endParaRPr lang="ru-KZ" sz="900"/>
          </a:p>
        </p:txBody>
      </p:sp>
      <p:pic>
        <p:nvPicPr>
          <p:cNvPr id="10" name="Рисунок 9">
            <a:extLst>
              <a:ext uri="{FF2B5EF4-FFF2-40B4-BE49-F238E27FC236}">
                <a16:creationId xmlns:a16="http://schemas.microsoft.com/office/drawing/2014/main" id="{6C61D29C-170F-0844-B6E2-990B8760504F}"/>
              </a:ext>
            </a:extLst>
          </p:cNvPr>
          <p:cNvPicPr>
            <a:picLocks noChangeAspect="1"/>
          </p:cNvPicPr>
          <p:nvPr userDrawn="1"/>
        </p:nvPicPr>
        <p:blipFill>
          <a:blip r:embed="rId2"/>
          <a:stretch>
            <a:fillRect/>
          </a:stretch>
        </p:blipFill>
        <p:spPr>
          <a:xfrm>
            <a:off x="10678075" y="481457"/>
            <a:ext cx="1021563" cy="384046"/>
          </a:xfrm>
          <a:prstGeom prst="rect">
            <a:avLst/>
          </a:prstGeom>
        </p:spPr>
      </p:pic>
    </p:spTree>
    <p:extLst>
      <p:ext uri="{BB962C8B-B14F-4D97-AF65-F5344CB8AC3E}">
        <p14:creationId xmlns:p14="http://schemas.microsoft.com/office/powerpoint/2010/main" val="1489006276"/>
      </p:ext>
    </p:extLst>
  </p:cSld>
  <p:clrMapOvr>
    <a:masterClrMapping/>
  </p:clrMapOvr>
  <p:transition/>
  <p:timing/>
  <p:extLst>
    <p:ext uri="{DCECCB84-F9BA-43D5-87BE-67443E8EF086}">
      <p15:sldGuideLst xmlns:p15="http://schemas.microsoft.com/office/powerpoint/2012/main">
        <p15:guide id="1" orient="horz" pos="300" userDrawn="1">
          <p15:clr>
            <a:srgbClr val="FBAE40"/>
          </p15:clr>
        </p15:guide>
        <p15:guide id="2" pos="302" userDrawn="1">
          <p15:clr>
            <a:srgbClr val="FBAE40"/>
          </p15:clr>
        </p15:guide>
        <p15:guide id="3" pos="1368" userDrawn="1">
          <p15:clr>
            <a:srgbClr val="FBAE40"/>
          </p15:clr>
        </p15:guide>
        <p15:guide id="4" pos="1504" userDrawn="1">
          <p15:clr>
            <a:srgbClr val="FBAE40"/>
          </p15:clr>
        </p15:guide>
        <p15:guide id="5" pos="2570" userDrawn="1">
          <p15:clr>
            <a:srgbClr val="FBAE40"/>
          </p15:clr>
        </p15:guide>
        <p15:guide id="6" pos="2706" userDrawn="1">
          <p15:clr>
            <a:srgbClr val="FBAE40"/>
          </p15:clr>
        </p15:guide>
        <p15:guide id="7" pos="3772" userDrawn="1">
          <p15:clr>
            <a:srgbClr val="FBAE40"/>
          </p15:clr>
        </p15:guide>
        <p15:guide id="8" pos="3908" userDrawn="1">
          <p15:clr>
            <a:srgbClr val="FBAE40"/>
          </p15:clr>
        </p15:guide>
        <p15:guide id="9" pos="4974" userDrawn="1">
          <p15:clr>
            <a:srgbClr val="FBAE40"/>
          </p15:clr>
        </p15:guide>
        <p15:guide id="10" pos="5110" userDrawn="1">
          <p15:clr>
            <a:srgbClr val="FBAE40"/>
          </p15:clr>
        </p15:guide>
        <p15:guide id="11" pos="6176" userDrawn="1">
          <p15:clr>
            <a:srgbClr val="FBAE40"/>
          </p15:clr>
        </p15:guide>
        <p15:guide id="12" pos="6312" userDrawn="1">
          <p15:clr>
            <a:srgbClr val="FBAE40"/>
          </p15:clr>
        </p15:guide>
        <p15:guide id="13" pos="7378" userDrawn="1">
          <p15:clr>
            <a:srgbClr val="FBAE40"/>
          </p15:clr>
        </p15:guide>
        <p15:guide id="14" orient="horz" pos="40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1_Заголовок и объект">
    <p:spTree>
      <p:nvGrpSpPr>
        <p:cNvPr id="1" name=""/>
        <p:cNvGrpSpPr/>
        <p:nvPr/>
      </p:nvGrpSpPr>
      <p:grpSpPr>
        <a:xfrm>
          <a:off x="0" y="0"/>
          <a:ext cx="0" cy="0"/>
        </a:xfrm>
      </p:grpSpPr>
      <p:pic>
        <p:nvPicPr>
          <p:cNvPr id="7" name="Рисунок 6">
            <a:extLst>
              <a:ext uri="{FF2B5EF4-FFF2-40B4-BE49-F238E27FC236}">
                <a16:creationId xmlns:a16="http://schemas.microsoft.com/office/drawing/2014/main" id="{D3ABACF5-30B7-E342-AF50-80B1FFDCA641}"/>
              </a:ext>
            </a:extLst>
          </p:cNvPr>
          <p:cNvPicPr>
            <a:picLocks noChangeAspect="1"/>
          </p:cNvPicPr>
          <p:nvPr userDrawn="1"/>
        </p:nvPicPr>
        <p:blipFill>
          <a:blip r:embed="rId1"/>
          <a:stretch>
            <a:fillRect/>
          </a:stretch>
        </p:blipFill>
        <p:spPr>
          <a:xfrm>
            <a:off x="10674367" y="481457"/>
            <a:ext cx="1030524" cy="384046"/>
          </a:xfrm>
          <a:prstGeom prst="rect">
            <a:avLst/>
          </a:prstGeom>
        </p:spPr>
      </p:pic>
      <p:sp>
        <p:nvSpPr>
          <p:cNvPr id="3" name="Объект 2">
            <a:extLst>
              <a:ext uri="{FF2B5EF4-FFF2-40B4-BE49-F238E27FC236}">
                <a16:creationId xmlns:a16="http://schemas.microsoft.com/office/drawing/2014/main" id="{AE294EE8-B623-B945-9AC5-8F387837D7DB}"/>
              </a:ext>
            </a:extLst>
          </p:cNvPr>
          <p:cNvSpPr>
            <a:spLocks noGrp="1"/>
          </p:cNvSpPr>
          <p:nvPr>
            <p:ph idx="1"/>
          </p:nvPr>
        </p:nvSpPr>
        <p:spPr>
          <a:xfrm>
            <a:off x="388557" y="2584502"/>
            <a:ext cx="5785531" cy="3483790"/>
          </a:xfrm>
        </p:spPr>
        <p:txBody>
          <a:bodyPr/>
          <a:lstStyle>
            <a:lvl1pPr>
              <a:lnSpc>
                <a:spcPct val="100000"/>
              </a:lnSpc>
              <a:buFontTx/>
              <a:buBlip>
                <a:blip r:embed="rId2"/>
              </a:buBlip>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sz="1400" b="0" i="0">
                <a:solidFill>
                  <a:srgbClr val="042054"/>
                </a:solidFill>
                <a:latin typeface="Verdana" panose="020b0604030504040204" pitchFamily="34" charset="0"/>
                <a:ea typeface="Verdana" panose="020b0604030504040204" pitchFamily="34" charset="0"/>
                <a:cs typeface="Verdana" panose="020b0604030504040204"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5" name="Нижний колонтитул 4">
            <a:extLst>
              <a:ext uri="{FF2B5EF4-FFF2-40B4-BE49-F238E27FC236}">
                <a16:creationId xmlns:a16="http://schemas.microsoft.com/office/drawing/2014/main" id="{24B0C11A-641C-C845-8DF2-15319B592ACC}"/>
              </a:ext>
            </a:extLst>
          </p:cNvPr>
          <p:cNvSpPr>
            <a:spLocks noGrp="1"/>
          </p:cNvSpPr>
          <p:nvPr>
            <p:ph type="ftr" sz="quarter" idx="11"/>
          </p:nvPr>
        </p:nvSpPr>
        <p:spPr>
          <a:xfrm>
            <a:off x="388557" y="6235437"/>
            <a:ext cx="1704739" cy="365125"/>
          </a:xfrm>
        </p:spPr>
        <p:txBody>
          <a:bodyPr/>
          <a:lstStyle>
            <a:lvl1pPr algn="l">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 err="1"/>
              <a:t>www.kazakhexport.kz</a:t>
            </a:r>
            <a:endParaRPr lang="ru-KZ"/>
          </a:p>
        </p:txBody>
      </p:sp>
      <p:sp>
        <p:nvSpPr>
          <p:cNvPr id="6" name="Номер слайда 5">
            <a:extLst>
              <a:ext uri="{FF2B5EF4-FFF2-40B4-BE49-F238E27FC236}">
                <a16:creationId xmlns:a16="http://schemas.microsoft.com/office/drawing/2014/main" id="{C757FF82-C6AD-9344-8260-398327CFB94F}"/>
              </a:ext>
            </a:extLst>
          </p:cNvPr>
          <p:cNvSpPr>
            <a:spLocks noGrp="1"/>
          </p:cNvSpPr>
          <p:nvPr>
            <p:ph type="sldNum" sz="quarter" idx="12"/>
          </p:nvPr>
        </p:nvSpPr>
        <p:spPr>
          <a:xfrm>
            <a:off x="10883689" y="6235436"/>
            <a:ext cx="985563" cy="365125"/>
          </a:xfrm>
        </p:spPr>
        <p:txBody>
          <a:bodyPr/>
          <a:lstStyle>
            <a:lvl1pPr>
              <a:defRPr sz="9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8230AC4-931F-2541-984F-431D72A143BD}" type="slidenum">
              <a:rPr lang="ru-KZ" smtClean="0"/>
              <a:t>‹#›</a:t>
            </a:fld>
            <a:endParaRPr lang="ru-KZ">
              <a:solidFill>
                <a:schemeClr val="bg1"/>
              </a:solidFill>
            </a:endParaRPr>
          </a:p>
        </p:txBody>
      </p:sp>
      <p:sp>
        <p:nvSpPr>
          <p:cNvPr id="9" name="Заголовок 1">
            <a:extLst>
              <a:ext uri="{FF2B5EF4-FFF2-40B4-BE49-F238E27FC236}">
                <a16:creationId xmlns:a16="http://schemas.microsoft.com/office/drawing/2014/main" id="{186D2BA1-18DD-2A42-898D-EE526D025CD8}"/>
              </a:ext>
            </a:extLst>
          </p:cNvPr>
          <p:cNvSpPr txBox="1"/>
          <p:nvPr userDrawn="1"/>
        </p:nvSpPr>
        <p:spPr>
          <a:xfrm>
            <a:off x="388557" y="257438"/>
            <a:ext cx="7507667" cy="1131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r>
              <a:rPr lang="ru-RU" sz="2400">
                <a:solidFill>
                  <a:schemeClr val="bg1"/>
                </a:solidFill>
              </a:rPr>
              <a:t>ОБРАЗЕЦ </a:t>
            </a:r>
            <a:br>
              <a:rPr lang="en-US" sz="2400">
                <a:solidFill>
                  <a:schemeClr val="bg1"/>
                </a:solidFill>
              </a:rPr>
            </a:br>
            <a:r>
              <a:rPr lang="ru-RU" sz="2400">
                <a:solidFill>
                  <a:schemeClr val="bg1"/>
                </a:solidFill>
              </a:rPr>
              <a:t>ЗАГОЛОВКА</a:t>
            </a:r>
            <a:endParaRPr lang="ru-KZ" sz="2400">
              <a:solidFill>
                <a:schemeClr val="bg1"/>
              </a:solidFill>
            </a:endParaRPr>
          </a:p>
        </p:txBody>
      </p:sp>
    </p:spTree>
    <p:extLst>
      <p:ext uri="{BB962C8B-B14F-4D97-AF65-F5344CB8AC3E}">
        <p14:creationId xmlns:p14="http://schemas.microsoft.com/office/powerpoint/2010/main" val="3464986089"/>
      </p:ext>
    </p:extLst>
  </p:cSld>
  <p:clrMapOvr>
    <a:masterClrMapping/>
  </p:clrMapOvr>
  <p:transition/>
  <p:timing/>
  <p:extLst>
    <p:ext uri="{DCECCB84-F9BA-43D5-87BE-67443E8EF086}">
      <p15:sldGuideLst xmlns:p15="http://schemas.microsoft.com/office/powerpoint/2012/main">
        <p15:guide id="1" orient="horz" pos="300" userDrawn="1">
          <p15:clr>
            <a:srgbClr val="FBAE40"/>
          </p15:clr>
        </p15:guide>
        <p15:guide id="2" pos="302" userDrawn="1">
          <p15:clr>
            <a:srgbClr val="FBAE40"/>
          </p15:clr>
        </p15:guide>
        <p15:guide id="3" pos="1368" userDrawn="1">
          <p15:clr>
            <a:srgbClr val="FBAE40"/>
          </p15:clr>
        </p15:guide>
        <p15:guide id="4" pos="1504" userDrawn="1">
          <p15:clr>
            <a:srgbClr val="FBAE40"/>
          </p15:clr>
        </p15:guide>
        <p15:guide id="5" pos="2570" userDrawn="1">
          <p15:clr>
            <a:srgbClr val="FBAE40"/>
          </p15:clr>
        </p15:guide>
        <p15:guide id="6" pos="2706" userDrawn="1">
          <p15:clr>
            <a:srgbClr val="FBAE40"/>
          </p15:clr>
        </p15:guide>
        <p15:guide id="7" pos="3772" userDrawn="1">
          <p15:clr>
            <a:srgbClr val="FBAE40"/>
          </p15:clr>
        </p15:guide>
        <p15:guide id="8" pos="3908" userDrawn="1">
          <p15:clr>
            <a:srgbClr val="FBAE40"/>
          </p15:clr>
        </p15:guide>
        <p15:guide id="9" pos="4974" userDrawn="1">
          <p15:clr>
            <a:srgbClr val="FBAE40"/>
          </p15:clr>
        </p15:guide>
        <p15:guide id="10" pos="5110" userDrawn="1">
          <p15:clr>
            <a:srgbClr val="FBAE40"/>
          </p15:clr>
        </p15:guide>
        <p15:guide id="11" pos="6176" userDrawn="1">
          <p15:clr>
            <a:srgbClr val="FBAE40"/>
          </p15:clr>
        </p15:guide>
        <p15:guide id="12" pos="6312" userDrawn="1">
          <p15:clr>
            <a:srgbClr val="FBAE40"/>
          </p15:clr>
        </p15:guide>
        <p15:guide id="13" pos="7378" userDrawn="1">
          <p15:clr>
            <a:srgbClr val="FBAE40"/>
          </p15:clr>
        </p15:guide>
        <p15:guide id="14" orient="horz" pos="40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5ED981FC-3981-3845-9251-41CE9D5F581C}"/>
              </a:ext>
            </a:extLst>
          </p:cNvPr>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KZ"/>
          </a:p>
        </p:txBody>
      </p:sp>
      <p:sp>
        <p:nvSpPr>
          <p:cNvPr id="3" name="Текст 2">
            <a:extLst>
              <a:ext uri="{FF2B5EF4-FFF2-40B4-BE49-F238E27FC236}">
                <a16:creationId xmlns:a16="http://schemas.microsoft.com/office/drawing/2014/main" id="{8A5E2FA5-7615-4449-AD3D-7BBD559345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a:extLst>
              <a:ext uri="{FF2B5EF4-FFF2-40B4-BE49-F238E27FC236}">
                <a16:creationId xmlns:a16="http://schemas.microsoft.com/office/drawing/2014/main" id="{6C8B06DE-D503-4342-AEEF-8E37005AD7D0}"/>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5" name="Нижний колонтитул 4">
            <a:extLst>
              <a:ext uri="{FF2B5EF4-FFF2-40B4-BE49-F238E27FC236}">
                <a16:creationId xmlns:a16="http://schemas.microsoft.com/office/drawing/2014/main" id="{71A2D82D-10E4-3242-8B89-46187FA9C5F5}"/>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E79AE8A-BC57-6446-8D08-C78FBB21D858}"/>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114693501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076E11E-1D36-474B-A6E5-CE46EC92CCA4}"/>
              </a:ext>
            </a:extLst>
          </p:cNvPr>
          <p:cNvSpPr>
            <a:spLocks noGrp="1"/>
          </p:cNvSpPr>
          <p:nvPr>
            <p:ph type="title"/>
          </p:nvPr>
        </p:nvSpPr>
        <p:spPr/>
        <p:txBody>
          <a:bodyPr/>
          <a:lstStyle/>
          <a:p>
            <a:r>
              <a:rPr lang="ru-RU" smtClean="0"/>
              <a:t>Образец заголовка</a:t>
            </a:r>
            <a:endParaRPr lang="ru-KZ"/>
          </a:p>
        </p:txBody>
      </p:sp>
      <p:sp>
        <p:nvSpPr>
          <p:cNvPr id="3" name="Объект 2">
            <a:extLst>
              <a:ext uri="{FF2B5EF4-FFF2-40B4-BE49-F238E27FC236}">
                <a16:creationId xmlns:a16="http://schemas.microsoft.com/office/drawing/2014/main" id="{0F97C5A7-0708-E044-B988-FF030B0008C7}"/>
              </a:ext>
            </a:extLst>
          </p:cNvPr>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4" name="Объект 3">
            <a:extLst>
              <a:ext uri="{FF2B5EF4-FFF2-40B4-BE49-F238E27FC236}">
                <a16:creationId xmlns:a16="http://schemas.microsoft.com/office/drawing/2014/main" id="{2B63FF8F-3BE8-BE47-937B-C5B68E1ED950}"/>
              </a:ext>
            </a:extLst>
          </p:cNvPr>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5" name="Дата 4">
            <a:extLst>
              <a:ext uri="{FF2B5EF4-FFF2-40B4-BE49-F238E27FC236}">
                <a16:creationId xmlns:a16="http://schemas.microsoft.com/office/drawing/2014/main" id="{0F2988EB-A2BE-EA41-960D-DBDF143BBAFE}"/>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6" name="Нижний колонтитул 5">
            <a:extLst>
              <a:ext uri="{FF2B5EF4-FFF2-40B4-BE49-F238E27FC236}">
                <a16:creationId xmlns:a16="http://schemas.microsoft.com/office/drawing/2014/main" id="{5363537E-4E78-2B4C-B0E4-BCD9A46DDBB8}"/>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7C3CF66E-604D-274B-8593-2E3A0FAEABDC}"/>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202667115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C5F310FC-0DEB-D34E-905E-FA181490CE58}"/>
              </a:ext>
            </a:extLst>
          </p:cNvPr>
          <p:cNvSpPr>
            <a:spLocks noGrp="1"/>
          </p:cNvSpPr>
          <p:nvPr>
            <p:ph type="title"/>
          </p:nvPr>
        </p:nvSpPr>
        <p:spPr>
          <a:xfrm>
            <a:off x="839788" y="365125"/>
            <a:ext cx="10515600" cy="1325563"/>
          </a:xfrm>
        </p:spPr>
        <p:txBody>
          <a:bodyPr/>
          <a:lstStyle/>
          <a:p>
            <a:r>
              <a:rPr lang="ru-RU" smtClean="0"/>
              <a:t>Образец заголовка</a:t>
            </a:r>
            <a:endParaRPr lang="ru-KZ"/>
          </a:p>
        </p:txBody>
      </p:sp>
      <p:sp>
        <p:nvSpPr>
          <p:cNvPr id="3" name="Текст 2">
            <a:extLst>
              <a:ext uri="{FF2B5EF4-FFF2-40B4-BE49-F238E27FC236}">
                <a16:creationId xmlns:a16="http://schemas.microsoft.com/office/drawing/2014/main" id="{66570D95-327E-DC48-9DE8-6BECD6D8F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a:extLst>
              <a:ext uri="{FF2B5EF4-FFF2-40B4-BE49-F238E27FC236}">
                <a16:creationId xmlns:a16="http://schemas.microsoft.com/office/drawing/2014/main" id="{C55B4916-43D3-954F-874D-489742FC7C0B}"/>
              </a:ext>
            </a:extLst>
          </p:cNvPr>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5" name="Текст 4">
            <a:extLst>
              <a:ext uri="{FF2B5EF4-FFF2-40B4-BE49-F238E27FC236}">
                <a16:creationId xmlns:a16="http://schemas.microsoft.com/office/drawing/2014/main" id="{952775F4-3AE7-8644-B337-88F0A67D2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a:extLst>
              <a:ext uri="{FF2B5EF4-FFF2-40B4-BE49-F238E27FC236}">
                <a16:creationId xmlns:a16="http://schemas.microsoft.com/office/drawing/2014/main" id="{EEE37DCD-1FA7-9042-824F-E3A8AD8D86E1}"/>
              </a:ext>
            </a:extLst>
          </p:cNvPr>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7" name="Дата 6">
            <a:extLst>
              <a:ext uri="{FF2B5EF4-FFF2-40B4-BE49-F238E27FC236}">
                <a16:creationId xmlns:a16="http://schemas.microsoft.com/office/drawing/2014/main" id="{973D880D-DC13-A744-9468-E8198052A5F8}"/>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8" name="Нижний колонтитул 7">
            <a:extLst>
              <a:ext uri="{FF2B5EF4-FFF2-40B4-BE49-F238E27FC236}">
                <a16:creationId xmlns:a16="http://schemas.microsoft.com/office/drawing/2014/main" id="{12B26857-291F-6747-A94D-8495163C91D1}"/>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DCA84BBA-E5A5-404E-8886-7E5E65D7BEF8}"/>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421091132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3727DDC6-F84B-4446-AE4E-29537717EC57}"/>
              </a:ext>
            </a:extLst>
          </p:cNvPr>
          <p:cNvSpPr>
            <a:spLocks noGrp="1"/>
          </p:cNvSpPr>
          <p:nvPr>
            <p:ph type="title"/>
          </p:nvPr>
        </p:nvSpPr>
        <p:spPr/>
        <p:txBody>
          <a:bodyPr/>
          <a:lstStyle/>
          <a:p>
            <a:r>
              <a:rPr lang="ru-RU" smtClean="0"/>
              <a:t>Образец заголовка</a:t>
            </a:r>
            <a:endParaRPr lang="ru-KZ"/>
          </a:p>
        </p:txBody>
      </p:sp>
      <p:sp>
        <p:nvSpPr>
          <p:cNvPr id="3" name="Дата 2">
            <a:extLst>
              <a:ext uri="{FF2B5EF4-FFF2-40B4-BE49-F238E27FC236}">
                <a16:creationId xmlns:a16="http://schemas.microsoft.com/office/drawing/2014/main" id="{CFA6FE6B-C818-B94F-84CD-FA59ED5E1FBA}"/>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4" name="Нижний колонтитул 3">
            <a:extLst>
              <a:ext uri="{FF2B5EF4-FFF2-40B4-BE49-F238E27FC236}">
                <a16:creationId xmlns:a16="http://schemas.microsoft.com/office/drawing/2014/main" id="{911C92EE-036B-F047-91C5-6CD9D7C497C3}"/>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ECE5B533-C291-8C47-AD48-E812195B01FA}"/>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78439054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92199BA7-D8A7-1F41-B12E-E0E775D3238E}"/>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3" name="Нижний колонтитул 2">
            <a:extLst>
              <a:ext uri="{FF2B5EF4-FFF2-40B4-BE49-F238E27FC236}">
                <a16:creationId xmlns:a16="http://schemas.microsoft.com/office/drawing/2014/main" id="{D8FDC85F-CCCA-7D42-822E-69DD4CFAF66C}"/>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9604BA3B-D946-4E4B-AD68-39AAD542BE84}"/>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152886257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63D49318-549B-E845-8D82-4F9749C9B541}"/>
              </a:ext>
            </a:extLst>
          </p:cNvPr>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KZ"/>
          </a:p>
        </p:txBody>
      </p:sp>
      <p:sp>
        <p:nvSpPr>
          <p:cNvPr id="3" name="Объект 2">
            <a:extLst>
              <a:ext uri="{FF2B5EF4-FFF2-40B4-BE49-F238E27FC236}">
                <a16:creationId xmlns:a16="http://schemas.microsoft.com/office/drawing/2014/main" id="{2E1B1EE4-57B1-D748-830F-B7DCD460B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KZ"/>
          </a:p>
        </p:txBody>
      </p:sp>
      <p:sp>
        <p:nvSpPr>
          <p:cNvPr id="4" name="Текст 3">
            <a:extLst>
              <a:ext uri="{FF2B5EF4-FFF2-40B4-BE49-F238E27FC236}">
                <a16:creationId xmlns:a16="http://schemas.microsoft.com/office/drawing/2014/main" id="{3D6866D5-DA09-324D-808E-FC5744FB3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a:extLst>
              <a:ext uri="{FF2B5EF4-FFF2-40B4-BE49-F238E27FC236}">
                <a16:creationId xmlns:a16="http://schemas.microsoft.com/office/drawing/2014/main" id="{3DBBF79A-3EE0-9041-AF54-D2C3AC922497}"/>
              </a:ext>
            </a:extLst>
          </p:cNvPr>
          <p:cNvSpPr>
            <a:spLocks noGrp="1"/>
          </p:cNvSpPr>
          <p:nvPr>
            <p:ph type="dt" sz="half" idx="10"/>
          </p:nvPr>
        </p:nvSpPr>
        <p:spPr/>
        <p:txBody>
          <a:bodyPr/>
          <a:lstStyle/>
          <a:p>
            <a:fld id="{FE11024E-9253-B848-82DA-70C2F7DA91F7}" type="datetimeFigureOut">
              <a:rPr lang="ru-KZ" smtClean="0"/>
              <a:t>09.01.2024</a:t>
            </a:fld>
            <a:endParaRPr lang="ru-KZ"/>
          </a:p>
        </p:txBody>
      </p:sp>
      <p:sp>
        <p:nvSpPr>
          <p:cNvPr id="6" name="Нижний колонтитул 5">
            <a:extLst>
              <a:ext uri="{FF2B5EF4-FFF2-40B4-BE49-F238E27FC236}">
                <a16:creationId xmlns:a16="http://schemas.microsoft.com/office/drawing/2014/main" id="{585A5BAF-ACB6-7549-BC22-12C492D18B9E}"/>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8A339EBF-96DA-D74A-978D-0077F6E92269}"/>
              </a:ext>
            </a:extLst>
          </p:cNvPr>
          <p:cNvSpPr>
            <a:spLocks noGrp="1"/>
          </p:cNvSpPr>
          <p:nvPr>
            <p:ph type="sldNum" sz="quarter" idx="12"/>
          </p:nvPr>
        </p:nvSpPr>
        <p:spPr/>
        <p:txBody>
          <a:bodyPr/>
          <a:lstStyle/>
          <a:p>
            <a:fld id="{3915D67B-5AB0-1B45-9AAF-3CD4A32A877D}" type="slidenum">
              <a:rPr lang="ru-KZ" smtClean="0"/>
              <a:t>‹#›</a:t>
            </a:fld>
            <a:endParaRPr lang="ru-KZ"/>
          </a:p>
        </p:txBody>
      </p:sp>
    </p:spTree>
    <p:extLst>
      <p:ext uri="{BB962C8B-B14F-4D97-AF65-F5344CB8AC3E}">
        <p14:creationId xmlns:p14="http://schemas.microsoft.com/office/powerpoint/2010/main" val="3163874106"/>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BE7F15EE-CDAB-E849-8C36-DE02A8D25AAF}"/>
              </a:ext>
            </a:extLst>
          </p:cNvPr>
          <p:cNvSpPr>
            <a:spLocks noGrp="1"/>
          </p:cNvSpPr>
          <p:nvPr>
            <p:ph type="title"/>
          </p:nvPr>
        </p:nvSpPr>
        <p:spPr>
          <a:xfrm>
            <a:off x="414938" y="365125"/>
            <a:ext cx="5586292" cy="941161"/>
          </a:xfrm>
          <a:prstGeom prst="rect">
            <a:avLst/>
          </a:prstGeom>
        </p:spPr>
        <p:txBody>
          <a:bodyPr vert="horz" lIns="91440" tIns="45720" rIns="91440" bIns="45720" rtlCol="0" anchor="ctr">
            <a:normAutofit/>
          </a:bodyPr>
          <a:lstStyle/>
          <a:p>
            <a:r>
              <a:rPr lang="ru-RU"/>
              <a:t>ОБРАЗЕЦ </a:t>
            </a:r>
            <a:br>
              <a:rPr lang="en-US"/>
            </a:br>
            <a:r>
              <a:rPr lang="ru-RU"/>
              <a:t>ЗАГОЛОВКА</a:t>
            </a:r>
            <a:endParaRPr lang="ru-KZ"/>
          </a:p>
        </p:txBody>
      </p:sp>
      <p:sp>
        <p:nvSpPr>
          <p:cNvPr id="3" name="Текст 2">
            <a:extLst>
              <a:ext uri="{FF2B5EF4-FFF2-40B4-BE49-F238E27FC236}">
                <a16:creationId xmlns:a16="http://schemas.microsoft.com/office/drawing/2014/main" id="{790CB82C-7C93-6A41-B65C-97B9D9E28114}"/>
              </a:ext>
            </a:extLst>
          </p:cNvPr>
          <p:cNvSpPr>
            <a:spLocks noGrp="1"/>
          </p:cNvSpPr>
          <p:nvPr>
            <p:ph type="body" idx="1"/>
          </p:nvPr>
        </p:nvSpPr>
        <p:spPr>
          <a:xfrm>
            <a:off x="414938" y="1825625"/>
            <a:ext cx="5586292"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FA9804D8-9422-3D45-8F0E-D8506AEAE8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1024E-9253-B848-82DA-70C2F7DA91F7}" type="datetimeFigureOut">
              <a:rPr lang="ru-KZ" smtClean="0"/>
              <a:t>09.01.2024</a:t>
            </a:fld>
            <a:endParaRPr lang="ru-KZ"/>
          </a:p>
        </p:txBody>
      </p:sp>
      <p:sp>
        <p:nvSpPr>
          <p:cNvPr id="5" name="Нижний колонтитул 4">
            <a:extLst>
              <a:ext uri="{FF2B5EF4-FFF2-40B4-BE49-F238E27FC236}">
                <a16:creationId xmlns:a16="http://schemas.microsoft.com/office/drawing/2014/main" id="{20340DC7-F41C-EA48-9011-704E4E2A11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841E0D18-7A9C-6A46-BD8C-2DACDA464D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5D67B-5AB0-1B45-9AAF-3CD4A32A877D}" type="slidenum">
              <a:rPr lang="ru-KZ" smtClean="0"/>
              <a:t>‹#›</a:t>
            </a:fld>
            <a:endParaRPr lang="ru-KZ"/>
          </a:p>
        </p:txBody>
      </p:sp>
    </p:spTree>
    <p:extLst>
      <p:ext uri="{BB962C8B-B14F-4D97-AF65-F5344CB8AC3E}">
        <p14:creationId xmlns:p14="http://schemas.microsoft.com/office/powerpoint/2010/main" val="2178456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timing/>
  <p:txStyles>
    <p:titleStyle>
      <a:lvl1pPr algn="l" defTabSz="914400" rtl="0" eaLnBrk="1" latinLnBrk="0" hangingPunct="1">
        <a:lnSpc>
          <a:spcPct val="90000"/>
        </a:lnSpc>
        <a:spcBef>
          <a:spcPct val="0"/>
        </a:spcBef>
        <a:buNone/>
        <a:defRPr sz="2800" b="1" i="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42054"/>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042054"/>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42054"/>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42054"/>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42054"/>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image" Target="../media/image7.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 Id="rId3" Type="http://schemas.openxmlformats.org/officeDocument/2006/relationships/image" Target="../media/image1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 Id="rId3"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Рисунок 8">
            <a:extLst>
              <a:ext uri="{FF2B5EF4-FFF2-40B4-BE49-F238E27FC236}">
                <a16:creationId xmlns:a16="http://schemas.microsoft.com/office/drawing/2014/main" id="{4E6814DF-6BFB-1F42-A589-9A523C5CAF21}"/>
              </a:ext>
            </a:extLst>
          </p:cNvPr>
          <p:cNvPicPr>
            <a:picLocks noChangeAspect="1"/>
          </p:cNvPicPr>
          <p:nvPr/>
        </p:nvPicPr>
        <p:blipFill>
          <a:blip r:embed="rId2"/>
          <a:stretch>
            <a:fillRect/>
          </a:stretch>
        </p:blipFill>
        <p:spPr>
          <a:xfrm>
            <a:off x="4934" y="0"/>
            <a:ext cx="12187066" cy="6858000"/>
          </a:xfrm>
          <a:prstGeom prst="rect">
            <a:avLst/>
          </a:prstGeom>
        </p:spPr>
      </p:pic>
      <p:sp>
        <p:nvSpPr>
          <p:cNvPr id="3" name="TextBox 2"/>
          <p:cNvSpPr txBox="1"/>
          <p:nvPr/>
        </p:nvSpPr>
        <p:spPr>
          <a:xfrm>
            <a:off x="382025" y="2210682"/>
            <a:ext cx="5690971" cy="523220"/>
          </a:xfrm>
          <a:prstGeom prst="rect">
            <a:avLst/>
          </a:prstGeom>
          <a:noFill/>
        </p:spPr>
        <p:txBody>
          <a:bodyPr wrap="square" rtlCol="0">
            <a:noAutofit/>
          </a:bodyPr>
          <a:lstStyle/>
          <a:p>
            <a:pPr algn="ctr" rtl="0"/>
            <a:r>
              <a:rPr lang="en" sz="2800" b="1" i="0" u="none" strike="noStrike">
                <a:solidFill>
                  <a:srgbClr val="2F5597"/>
                </a:solidFill>
                <a:latin typeface="Verdana"/>
                <a:ea typeface="Verdana"/>
              </a:rPr>
              <a:t>KazakhExport ESC JSC </a:t>
            </a:r>
          </a:p>
        </p:txBody>
      </p:sp>
      <p:sp>
        <p:nvSpPr>
          <p:cNvPr id="4" name="TextBox 3"/>
          <p:cNvSpPr txBox="1"/>
          <p:nvPr/>
        </p:nvSpPr>
        <p:spPr>
          <a:xfrm>
            <a:off x="382025" y="2733902"/>
            <a:ext cx="5469147" cy="3970318"/>
          </a:xfrm>
          <a:prstGeom prst="rect">
            <a:avLst/>
          </a:prstGeom>
          <a:noFill/>
        </p:spPr>
        <p:txBody>
          <a:bodyPr wrap="square" rtlCol="0">
            <a:noAutofit/>
          </a:bodyPr>
          <a:lstStyle/>
          <a:p>
            <a:pPr algn="ctr" rtl="0"/>
            <a:r>
              <a:rPr lang="en" sz="1400" b="1" i="0" u="none" strike="noStrike">
                <a:solidFill>
                  <a:srgbClr val="2F5597"/>
                </a:solidFill>
                <a:latin typeface="Verdana"/>
                <a:ea typeface="Verdana"/>
                <a:cs typeface="Arial"/>
              </a:rPr>
              <a:t>Memo on sustainable development</a:t>
            </a:r>
          </a:p>
          <a:p>
            <a:pPr algn="ctr" rtl="0"/>
            <a:r>
              <a:rPr lang="en" sz="1400" b="1" i="0" u="none" strike="noStrike">
                <a:solidFill>
                  <a:srgbClr val="2F5597"/>
                </a:solidFill>
                <a:latin typeface="Verdana"/>
                <a:ea typeface="Verdana"/>
                <a:cs typeface="Arial"/>
              </a:rPr>
              <a:t>for suppliers </a:t>
            </a: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smtClean="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a:p>
            <a:pPr algn="ctr" rtl="0"/>
            <a:r>
              <a:rPr lang="en" sz="1400" b="1" i="0" u="none" strike="noStrike">
                <a:solidFill>
                  <a:srgbClr val="2F5597"/>
                </a:solidFill>
                <a:latin typeface="Verdana"/>
                <a:ea typeface="Verdana"/>
                <a:cs typeface="Arial"/>
              </a:rPr>
              <a:t>2024 </a:t>
            </a:r>
            <a:endParaRPr lang="ru-RU" sz="1400" b="1">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77453387"/>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3" name="Рисунок 12">
            <a:extLst>
              <a:ext uri="{FF2B5EF4-FFF2-40B4-BE49-F238E27FC236}">
                <a16:creationId xmlns:a16="http://schemas.microsoft.com/office/drawing/2014/main" id="{79F088A8-BCFC-5943-9B4A-7E64948F09FC}"/>
              </a:ext>
            </a:extLst>
          </p:cNvPr>
          <p:cNvPicPr>
            <a:picLocks noChangeAspect="1"/>
          </p:cNvPicPr>
          <p:nvPr/>
        </p:nvPicPr>
        <p:blipFill>
          <a:blip r:embed="rId2"/>
          <a:stretch>
            <a:fillRect/>
          </a:stretch>
        </p:blipFill>
        <p:spPr>
          <a:xfrm>
            <a:off x="0" y="-2775"/>
            <a:ext cx="7486068" cy="6858000"/>
          </a:xfrm>
          <a:prstGeom prst="rect">
            <a:avLst/>
          </a:prstGeom>
        </p:spPr>
      </p:pic>
      <p:sp>
        <p:nvSpPr>
          <p:cNvPr id="22" name="Номер слайда 5">
            <a:extLst>
              <a:ext uri="{FF2B5EF4-FFF2-40B4-BE49-F238E27FC236}">
                <a16:creationId xmlns:a16="http://schemas.microsoft.com/office/drawing/2014/main" id="{3263FC62-2378-504E-BEB4-3C6D54128FC5}"/>
              </a:ext>
            </a:extLst>
          </p:cNvPr>
          <p:cNvSpPr>
            <a:spLocks noGrp="1"/>
          </p:cNvSpPr>
          <p:nvPr>
            <p:ph type="sldNum" sz="quarter" idx="12"/>
          </p:nvPr>
        </p:nvSpPr>
        <p:spPr>
          <a:xfrm>
            <a:off x="10883689" y="6235436"/>
            <a:ext cx="985563" cy="365125"/>
          </a:xfrm>
        </p:spPr>
        <p:txBody>
          <a:bodyPr>
            <a:noAutofit/>
          </a:bodyPr>
          <a:lstStyle>
            <a:lvl1pPr>
              <a:defRPr sz="90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en" sz="900" b="0" i="0" u="none" strike="noStrike">
                <a:solidFill>
                  <a:srgbClr val="FFFFFF"/>
                </a:solidFill>
                <a:latin typeface="Verdana"/>
              </a:rPr>
              <a:t>2</a:t>
            </a:r>
            <a:endParaRPr lang="ru-KZ" sz="900">
              <a:solidFill>
                <a:schemeClr val="bg1"/>
              </a:solidFill>
            </a:endParaRPr>
          </a:p>
        </p:txBody>
      </p:sp>
      <p:sp>
        <p:nvSpPr>
          <p:cNvPr id="6" name="Прямоугольник 5"/>
          <p:cNvSpPr/>
          <p:nvPr/>
        </p:nvSpPr>
        <p:spPr>
          <a:xfrm>
            <a:off x="6088787" y="2703523"/>
            <a:ext cx="5287683" cy="1384995"/>
          </a:xfrm>
          <a:prstGeom prst="rect">
            <a:avLst/>
          </a:prstGeom>
        </p:spPr>
        <p:txBody>
          <a:bodyPr wrap="square">
            <a:noAutofit/>
          </a:bodyPr>
          <a:lstStyle/>
          <a:p>
            <a:pPr marL="342900" indent="-342900" algn="just" rtl="0">
              <a:spcAft>
                <a:spcPct val="0"/>
              </a:spcAft>
              <a:buAutoNum type="arabicPeriod"/>
              <a:tabLst>
                <a:tab pos="450215"/>
                <a:tab pos="630555"/>
              </a:tabLst>
            </a:pPr>
            <a:r>
              <a:rPr lang="en" sz="1400" b="0" i="0" u="none" strike="noStrike">
                <a:solidFill>
                  <a:srgbClr val="2F5597"/>
                </a:solidFill>
                <a:latin typeface="Verdana"/>
                <a:ea typeface="Verdana"/>
                <a:cs typeface="Segoe UI Historic"/>
              </a:rPr>
              <a:t>Introduction</a:t>
            </a:r>
          </a:p>
          <a:p>
            <a:pPr marL="342900" indent="-342900" algn="just" rtl="0">
              <a:spcAft>
                <a:spcPct val="0"/>
              </a:spcAft>
              <a:buAutoNum type="arabicPeriod"/>
              <a:tabLst>
                <a:tab pos="450215"/>
                <a:tab pos="630555"/>
              </a:tabLst>
            </a:pPr>
            <a:r>
              <a:rPr lang="en" sz="1400" b="0" i="0" u="none" strike="noStrike">
                <a:solidFill>
                  <a:srgbClr val="2F5597"/>
                </a:solidFill>
                <a:latin typeface="Verdana"/>
                <a:ea typeface="Verdana"/>
                <a:cs typeface="Segoe UI Historic"/>
              </a:rPr>
              <a:t>Business ethics	</a:t>
            </a:r>
            <a:endParaRPr lang="ru-RU" sz="1400" smtClean="0">
              <a:solidFill>
                <a:schemeClr val="accent1">
                  <a:lumMod val="75000"/>
                </a:schemeClr>
              </a:solidFill>
              <a:latin typeface="Verdana" panose="020b0604030504040204" pitchFamily="34" charset="0"/>
              <a:ea typeface="Verdana" panose="020b0604030504040204" pitchFamily="34" charset="0"/>
              <a:cs typeface="Segoe UI Historic" panose="020b0502040204020203" pitchFamily="34" charset="0"/>
            </a:endParaRPr>
          </a:p>
          <a:p>
            <a:pPr marL="342900" indent="-342900" algn="just" rtl="0">
              <a:spcAft>
                <a:spcPct val="0"/>
              </a:spcAft>
              <a:buAutoNum type="arabicPeriod"/>
              <a:tabLst>
                <a:tab pos="450215"/>
                <a:tab pos="630555"/>
              </a:tabLst>
            </a:pPr>
            <a:r>
              <a:rPr lang="en" sz="1400" b="0" i="0" u="none" strike="noStrike">
                <a:solidFill>
                  <a:srgbClr val="2F5597"/>
                </a:solidFill>
                <a:latin typeface="Verdana"/>
                <a:ea typeface="Verdana"/>
                <a:cs typeface="Segoe UI Historic"/>
              </a:rPr>
              <a:t>Respect for human rights and working conditions</a:t>
            </a:r>
          </a:p>
          <a:p>
            <a:pPr marL="342900" indent="-342900" algn="just" rtl="0">
              <a:spcAft>
                <a:spcPct val="0"/>
              </a:spcAft>
              <a:buAutoNum type="arabicPeriod"/>
              <a:tabLst>
                <a:tab pos="450215"/>
                <a:tab pos="630555"/>
              </a:tabLst>
            </a:pPr>
            <a:r>
              <a:rPr lang="en" sz="1400" b="0" i="0" u="none" strike="noStrike">
                <a:solidFill>
                  <a:srgbClr val="2F5597"/>
                </a:solidFill>
                <a:latin typeface="Verdana"/>
                <a:ea typeface="Verdana"/>
                <a:cs typeface="Segoe UI Historic"/>
              </a:rPr>
              <a:t>Health and safety</a:t>
            </a:r>
          </a:p>
          <a:p>
            <a:pPr marL="342900" indent="-342900" algn="just" rtl="0">
              <a:spcAft>
                <a:spcPct val="0"/>
              </a:spcAft>
              <a:buAutoNum type="arabicPeriod"/>
              <a:tabLst>
                <a:tab pos="450215"/>
                <a:tab pos="630555"/>
              </a:tabLst>
            </a:pPr>
            <a:r>
              <a:rPr lang="en" sz="1400" b="0" i="0" u="none" strike="noStrike">
                <a:solidFill>
                  <a:srgbClr val="2F5597"/>
                </a:solidFill>
                <a:latin typeface="Verdana"/>
                <a:ea typeface="Verdana"/>
                <a:cs typeface="Segoe UI Historic"/>
              </a:rPr>
              <a:t>Environmental protection and contribution to sustainable development	</a:t>
            </a:r>
          </a:p>
        </p:txBody>
      </p:sp>
      <p:sp>
        <p:nvSpPr>
          <p:cNvPr id="2" name="Прямоугольник 1"/>
          <p:cNvSpPr/>
          <p:nvPr/>
        </p:nvSpPr>
        <p:spPr>
          <a:xfrm>
            <a:off x="6044316" y="952480"/>
            <a:ext cx="1843774" cy="338554"/>
          </a:xfrm>
          <a:prstGeom prst="rect">
            <a:avLst/>
          </a:prstGeom>
        </p:spPr>
        <p:txBody>
          <a:bodyPr wrap="none">
            <a:noAutofit/>
          </a:bodyPr>
          <a:lstStyle/>
          <a:p>
            <a:pPr rtl="0"/>
            <a:r>
              <a:rPr lang="en" sz="1600" b="1" i="0" u="none" strike="noStrike">
                <a:solidFill>
                  <a:srgbClr val="2F5597"/>
                </a:solidFill>
                <a:latin typeface="Verdana"/>
                <a:ea typeface="Verdana"/>
              </a:rPr>
              <a:t>CONTENTS</a:t>
            </a:r>
          </a:p>
        </p:txBody>
      </p:sp>
    </p:spTree>
    <p:extLst>
      <p:ext uri="{BB962C8B-B14F-4D97-AF65-F5344CB8AC3E}">
        <p14:creationId xmlns:p14="http://schemas.microsoft.com/office/powerpoint/2010/main" val="439633063"/>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Рисунок 8">
            <a:extLst>
              <a:ext uri="{FF2B5EF4-FFF2-40B4-BE49-F238E27FC236}">
                <a16:creationId xmlns:a16="http://schemas.microsoft.com/office/drawing/2014/main" id="{B2763F71-DF36-AB4D-BC4F-BE40EA6625A0}"/>
              </a:ext>
            </a:extLst>
          </p:cNvPr>
          <p:cNvPicPr>
            <a:picLocks noChangeAspect="1"/>
          </p:cNvPicPr>
          <p:nvPr/>
        </p:nvPicPr>
        <p:blipFill>
          <a:blip r:embed="rId2"/>
          <a:stretch>
            <a:fillRect/>
          </a:stretch>
        </p:blipFill>
        <p:spPr>
          <a:xfrm>
            <a:off x="0" y="-1"/>
            <a:ext cx="12192000" cy="6858000"/>
          </a:xfrm>
          <a:prstGeom prst="rect">
            <a:avLst/>
          </a:prstGeom>
        </p:spPr>
      </p:pic>
      <p:sp>
        <p:nvSpPr>
          <p:cNvPr id="35" name="Нижний колонтитул 4">
            <a:extLst>
              <a:ext uri="{FF2B5EF4-FFF2-40B4-BE49-F238E27FC236}">
                <a16:creationId xmlns:a16="http://schemas.microsoft.com/office/drawing/2014/main" id="{E899E74E-464B-E64F-B597-61C9588D5202}"/>
              </a:ext>
            </a:extLst>
          </p:cNvPr>
          <p:cNvSpPr>
            <a:spLocks noGrp="1"/>
          </p:cNvSpPr>
          <p:nvPr>
            <p:ph type="ftr" sz="quarter" idx="11"/>
          </p:nvPr>
        </p:nvSpPr>
        <p:spPr>
          <a:xfrm>
            <a:off x="388557" y="6492874"/>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en" sz="900" b="0" i="0" u="none" strike="noStrike">
                <a:latin typeface="Verdana"/>
              </a:rPr>
              <a:t>www.kazakhexport.kz</a:t>
            </a:r>
            <a:endParaRPr lang="ru-KZ" sz="900"/>
          </a:p>
        </p:txBody>
      </p:sp>
      <p:sp>
        <p:nvSpPr>
          <p:cNvPr id="3" name="Прямоугольник 2"/>
          <p:cNvSpPr/>
          <p:nvPr/>
        </p:nvSpPr>
        <p:spPr>
          <a:xfrm>
            <a:off x="1240926" y="527174"/>
            <a:ext cx="1388522" cy="338554"/>
          </a:xfrm>
          <a:prstGeom prst="rect">
            <a:avLst/>
          </a:prstGeom>
        </p:spPr>
        <p:txBody>
          <a:bodyPr wrap="none">
            <a:noAutofit/>
          </a:bodyPr>
          <a:lstStyle/>
          <a:p>
            <a:pPr rtl="0"/>
            <a:r>
              <a:rPr lang="en" sz="1600" b="1" i="0" u="none" strike="noStrike">
                <a:solidFill>
                  <a:srgbClr val="2F5597"/>
                </a:solidFill>
                <a:latin typeface="Verdana"/>
                <a:ea typeface="Verdana"/>
              </a:rPr>
              <a:t>Introduction</a:t>
            </a:r>
            <a:r>
              <a:rPr lang="en" sz="1400" b="1" i="0" u="none" strike="noStrike">
                <a:solidFill>
                  <a:srgbClr val="2F5597"/>
                </a:solidFill>
                <a:latin typeface="Verdana"/>
                <a:ea typeface="Verdana"/>
              </a:rPr>
              <a:t> </a:t>
            </a:r>
            <a:endParaRPr lang="ru-RU" sz="1400">
              <a:solidFill>
                <a:schemeClr val="accent1">
                  <a:lumMod val="75000"/>
                </a:schemeClr>
              </a:solidFill>
              <a:latin typeface="Verdana" panose="020b0604030504040204" pitchFamily="34" charset="0"/>
              <a:ea typeface="Verdana" panose="020b0604030504040204" pitchFamily="34" charset="0"/>
            </a:endParaRPr>
          </a:p>
        </p:txBody>
      </p:sp>
      <p:sp>
        <p:nvSpPr>
          <p:cNvPr id="8" name="Прямоугольник 7"/>
          <p:cNvSpPr/>
          <p:nvPr/>
        </p:nvSpPr>
        <p:spPr>
          <a:xfrm>
            <a:off x="296580" y="1271351"/>
            <a:ext cx="11628720" cy="4616648"/>
          </a:xfrm>
          <a:prstGeom prst="rect">
            <a:avLst/>
          </a:prstGeom>
        </p:spPr>
        <p:txBody>
          <a:bodyPr wrap="square">
            <a:noAutofit/>
          </a:bodyPr>
          <a:lstStyle/>
          <a:p>
            <a:pPr algn="just" rtl="0"/>
            <a:r>
              <a:rPr lang="en" sz="1400" b="0" i="0" u="none" strike="noStrike">
                <a:solidFill>
                  <a:srgbClr val="2F5597"/>
                </a:solidFill>
                <a:latin typeface="Verdana"/>
                <a:ea typeface="Verdana"/>
              </a:rPr>
              <a:t>	The Sustainable Development Goals (SDGs) are globally accepted goals aimed at eliminating poverty and destitution, combating inequality and injustice, as well as protecting the planet and ensuring peace and prosperity for the entire population. By 2030, 17 key areas have been selected, the implementation of which can potentially lead the country to the sustainable development of all major spheres of life and the solution of global problems affecting every person in this world.</a:t>
            </a:r>
          </a:p>
          <a:p>
            <a:pPr algn="just" rtl="0"/>
            <a:r>
              <a:rPr lang="en" sz="1400" b="0" i="0" u="none" strike="noStrike">
                <a:solidFill>
                  <a:srgbClr val="2F5597"/>
                </a:solidFill>
                <a:latin typeface="Verdana"/>
                <a:ea typeface="Verdana"/>
              </a:rPr>
              <a:t>	In 2017, the Company became a participant in the UN Global Compact (UNG), the world's largest leadership initiative for the development, implementation and communication of best business practices in the field of sustainable development. </a:t>
            </a:r>
            <a:endParaRPr lang="ru-RU" sz="1400" smtClean="0">
              <a:solidFill>
                <a:schemeClr val="accent1">
                  <a:lumMod val="75000"/>
                </a:schemeClr>
              </a:solidFill>
              <a:latin typeface="Verdana" panose="020b0604030504040204" pitchFamily="34" charset="0"/>
              <a:ea typeface="Verdana" panose="020b0604030504040204" pitchFamily="34" charset="0"/>
            </a:endParaRPr>
          </a:p>
          <a:p>
            <a:pPr algn="just" rtl="0"/>
            <a:r>
              <a:rPr lang="en" sz="1400" b="0" i="0" u="none" strike="noStrike">
                <a:solidFill>
                  <a:srgbClr val="2F5597"/>
                </a:solidFill>
                <a:latin typeface="Verdana"/>
                <a:ea typeface="Verdana"/>
              </a:rPr>
              <a:t>	The Company strives to comply with, implement and promote the fundamental principles:</a:t>
            </a:r>
          </a:p>
          <a:p>
            <a:pPr marL="901700" algn="just" rtl="0">
              <a:buAutoNum type="arabicParenR"/>
            </a:pPr>
            <a:r>
              <a:rPr lang="en" sz="1400" b="0" i="0" u="none" strike="noStrike">
                <a:solidFill>
                  <a:srgbClr val="2F5597"/>
                </a:solidFill>
                <a:latin typeface="Verdana"/>
                <a:ea typeface="Verdana"/>
              </a:rPr>
              <a:t>for the protection of human rights</a:t>
            </a:r>
          </a:p>
          <a:p>
            <a:pPr marL="901700" algn="just" rtl="0">
              <a:buAutoNum type="arabicParenR"/>
            </a:pPr>
            <a:r>
              <a:rPr lang="en" sz="1400" b="0" i="0" u="none" strike="noStrike">
                <a:solidFill>
                  <a:srgbClr val="2F5597"/>
                </a:solidFill>
                <a:latin typeface="Verdana"/>
                <a:ea typeface="Verdana"/>
              </a:rPr>
              <a:t>ensuring decent working conditions</a:t>
            </a:r>
          </a:p>
          <a:p>
            <a:pPr marL="901700" algn="just" rtl="0">
              <a:buAutoNum type="arabicParenR"/>
            </a:pPr>
            <a:r>
              <a:rPr lang="en" sz="1400" b="0" i="0" u="none" strike="noStrike">
                <a:solidFill>
                  <a:srgbClr val="2F5597"/>
                </a:solidFill>
                <a:latin typeface="Verdana"/>
                <a:ea typeface="Verdana"/>
              </a:rPr>
              <a:t>environmental protection</a:t>
            </a:r>
          </a:p>
          <a:p>
            <a:pPr marL="901700" algn="just" rtl="0">
              <a:buAutoNum type="arabicParenR"/>
            </a:pPr>
            <a:r>
              <a:rPr lang="en" sz="1400" b="0" i="0" u="none" strike="noStrike">
                <a:solidFill>
                  <a:srgbClr val="2F5597"/>
                </a:solidFill>
                <a:latin typeface="Verdana"/>
                <a:ea typeface="Verdana"/>
              </a:rPr>
              <a:t>anti-corruption activities</a:t>
            </a:r>
            <a:endParaRPr lang="ru-RU" sz="1400">
              <a:solidFill>
                <a:schemeClr val="accent1">
                  <a:lumMod val="75000"/>
                </a:schemeClr>
              </a:solidFill>
              <a:latin typeface="Verdana" panose="020b0604030504040204" pitchFamily="34" charset="0"/>
              <a:ea typeface="Verdana" panose="020b0604030504040204" pitchFamily="34" charset="0"/>
            </a:endParaRPr>
          </a:p>
          <a:p>
            <a:pPr algn="just" rtl="0"/>
            <a:r>
              <a:rPr lang="en" sz="1400" b="0" i="0" u="none" strike="noStrike">
                <a:solidFill>
                  <a:srgbClr val="2F5597"/>
                </a:solidFill>
                <a:latin typeface="Verdana"/>
                <a:ea typeface="Verdana"/>
              </a:rPr>
              <a:t>	The ten principles of the UN General Assembly are based on the idea that corporate sustainability begins with a principles-based approach to doing business - this is "how" business operates in society. This means conducting activities in a way that meets the fundamental responsibilities in each of the 4 areas.</a:t>
            </a:r>
            <a:endParaRPr lang="ru-RU" sz="1400">
              <a:solidFill>
                <a:schemeClr val="accent1">
                  <a:lumMod val="75000"/>
                </a:schemeClr>
              </a:solidFill>
              <a:latin typeface="Verdana" panose="020b0604030504040204" pitchFamily="34" charset="0"/>
              <a:ea typeface="Verdana" panose="020b0604030504040204" pitchFamily="34" charset="0"/>
            </a:endParaRPr>
          </a:p>
          <a:p>
            <a:pPr algn="just" rtl="0"/>
            <a:r>
              <a:rPr lang="en" sz="1400" b="0" i="0" u="none" strike="noStrike">
                <a:solidFill>
                  <a:srgbClr val="2F5597"/>
                </a:solidFill>
                <a:latin typeface="Verdana"/>
                <a:ea typeface="Verdana"/>
              </a:rPr>
              <a:t>	The contribution of KazakhExport ESC JSC to achieving the principles of sustainable development is manifested by supporting exporters by providing a wide range of insurance products, providing non-financial support measures, phased application of digital technologies for remote servicing of its customers, automation of internal business processes, and human capital development.</a:t>
            </a:r>
            <a:endParaRPr lang="ru-RU" sz="1400" smtClean="0">
              <a:solidFill>
                <a:schemeClr val="accent1">
                  <a:lumMod val="75000"/>
                </a:schemeClr>
              </a:solidFill>
              <a:latin typeface="Verdana" panose="020b0604030504040204" pitchFamily="34" charset="0"/>
              <a:ea typeface="Verdana" panose="020b0604030504040204" pitchFamily="34" charset="0"/>
            </a:endParaRPr>
          </a:p>
          <a:p>
            <a:pPr algn="just"/>
            <a:r>
              <a:rPr lang="ru-RU" sz="1400" smtClean="0">
                <a:solidFill>
                  <a:schemeClr val="accent1">
                    <a:lumMod val="75000"/>
                  </a:schemeClr>
                </a:solidFill>
                <a:latin typeface="Verdana" panose="020b0604030504040204" pitchFamily="34" charset="0"/>
                <a:ea typeface="Verdana" panose="020b0604030504040204" pitchFamily="34" charset="0"/>
              </a:rPr>
              <a:t> </a:t>
            </a:r>
          </a:p>
        </p:txBody>
      </p:sp>
      <p:pic>
        <p:nvPicPr>
          <p:cNvPr id="2" name="Рисунок 1"/>
          <p:cNvPicPr>
            <a:picLocks noChangeAspect="1"/>
          </p:cNvPicPr>
          <p:nvPr/>
        </p:nvPicPr>
        <p:blipFill>
          <a:blip r:embed="rId3"/>
          <a:stretch>
            <a:fillRect/>
          </a:stretch>
        </p:blipFill>
        <p:spPr>
          <a:xfrm>
            <a:off x="388557" y="257501"/>
            <a:ext cx="969348" cy="877900"/>
          </a:xfrm>
          <a:prstGeom prst="rect">
            <a:avLst/>
          </a:prstGeom>
        </p:spPr>
      </p:pic>
    </p:spTree>
    <p:extLst>
      <p:ext uri="{BB962C8B-B14F-4D97-AF65-F5344CB8AC3E}">
        <p14:creationId xmlns:p14="http://schemas.microsoft.com/office/powerpoint/2010/main" val="404219356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Рисунок 8">
            <a:extLst>
              <a:ext uri="{FF2B5EF4-FFF2-40B4-BE49-F238E27FC236}">
                <a16:creationId xmlns:a16="http://schemas.microsoft.com/office/drawing/2014/main" id="{B2763F71-DF36-AB4D-BC4F-BE40EA6625A0}"/>
              </a:ext>
            </a:extLst>
          </p:cNvPr>
          <p:cNvPicPr>
            <a:picLocks noChangeAspect="1"/>
          </p:cNvPicPr>
          <p:nvPr/>
        </p:nvPicPr>
        <p:blipFill>
          <a:blip r:embed="rId2"/>
          <a:stretch>
            <a:fillRect/>
          </a:stretch>
        </p:blipFill>
        <p:spPr>
          <a:xfrm>
            <a:off x="1" y="-1"/>
            <a:ext cx="12192000" cy="6858000"/>
          </a:xfrm>
          <a:prstGeom prst="rect">
            <a:avLst/>
          </a:prstGeom>
        </p:spPr>
      </p:pic>
      <p:sp>
        <p:nvSpPr>
          <p:cNvPr id="35" name="Нижний колонтитул 4">
            <a:extLst>
              <a:ext uri="{FF2B5EF4-FFF2-40B4-BE49-F238E27FC236}">
                <a16:creationId xmlns:a16="http://schemas.microsoft.com/office/drawing/2014/main" id="{E899E74E-464B-E64F-B597-61C9588D5202}"/>
              </a:ext>
            </a:extLst>
          </p:cNvPr>
          <p:cNvSpPr>
            <a:spLocks noGrp="1"/>
          </p:cNvSpPr>
          <p:nvPr>
            <p:ph type="ftr" sz="quarter" idx="11"/>
          </p:nvPr>
        </p:nvSpPr>
        <p:spPr>
          <a:xfrm>
            <a:off x="388557" y="6492874"/>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en" sz="900" b="0" i="0" u="none" strike="noStrike">
                <a:latin typeface="Verdana"/>
              </a:rPr>
              <a:t>www.kazakhexport.kz</a:t>
            </a:r>
            <a:endParaRPr lang="ru-KZ" sz="900"/>
          </a:p>
        </p:txBody>
      </p:sp>
      <p:sp>
        <p:nvSpPr>
          <p:cNvPr id="3" name="Прямоугольник 2"/>
          <p:cNvSpPr/>
          <p:nvPr/>
        </p:nvSpPr>
        <p:spPr>
          <a:xfrm>
            <a:off x="1553124" y="411390"/>
            <a:ext cx="1997663" cy="338554"/>
          </a:xfrm>
          <a:prstGeom prst="rect">
            <a:avLst/>
          </a:prstGeom>
        </p:spPr>
        <p:txBody>
          <a:bodyPr wrap="none">
            <a:noAutofit/>
          </a:bodyPr>
          <a:lstStyle/>
          <a:p>
            <a:pPr rtl="0"/>
            <a:r>
              <a:rPr lang="en" sz="1600" b="1" i="0" u="none" strike="noStrike">
                <a:solidFill>
                  <a:srgbClr val="2F5597"/>
                </a:solidFill>
                <a:latin typeface="Verdana"/>
                <a:ea typeface="Verdana"/>
              </a:rPr>
              <a:t>Business ethics </a:t>
            </a:r>
            <a:endParaRPr lang="ru-RU" sz="1600">
              <a:solidFill>
                <a:schemeClr val="accent1">
                  <a:lumMod val="75000"/>
                </a:schemeClr>
              </a:solidFill>
              <a:latin typeface="Verdana" panose="020b0604030504040204" pitchFamily="34" charset="0"/>
              <a:ea typeface="Verdana" panose="020b0604030504040204" pitchFamily="34" charset="0"/>
            </a:endParaRPr>
          </a:p>
        </p:txBody>
      </p:sp>
      <p:sp>
        <p:nvSpPr>
          <p:cNvPr id="2" name="Прямоугольник 1"/>
          <p:cNvSpPr/>
          <p:nvPr/>
        </p:nvSpPr>
        <p:spPr>
          <a:xfrm>
            <a:off x="326896" y="1264815"/>
            <a:ext cx="11413655" cy="5262979"/>
          </a:xfrm>
          <a:prstGeom prst="rect">
            <a:avLst/>
          </a:prstGeom>
        </p:spPr>
        <p:txBody>
          <a:bodyPr wrap="square">
            <a:noAutofit/>
          </a:bodyPr>
          <a:lstStyle/>
          <a:p>
            <a:pPr algn="just" rtl="0"/>
            <a:r>
              <a:rPr lang="en" sz="1200" b="0" i="0" u="none" strike="noStrike">
                <a:solidFill>
                  <a:srgbClr val="2F5597"/>
                </a:solidFill>
                <a:latin typeface="Verdana"/>
                <a:ea typeface="Verdana"/>
              </a:rPr>
              <a:t>	Business or corporate ethics is a set of values, norms and laws adopted in the field of business relations. The basis of corporate ethics is the observance of ethical standards of respect for people, society and the environment. KazakhExport ESC JSC carries out its activities in accordance with the norms and principles of business ethics and expects contractors to conduct business in good faith, openly and responsibly.</a:t>
            </a:r>
          </a:p>
          <a:p>
            <a:pPr algn="just" rtl="0"/>
            <a:r>
              <a:rPr lang="en" sz="1200" b="0" i="0" u="none" strike="noStrike">
                <a:solidFill>
                  <a:srgbClr val="2F5597"/>
                </a:solidFill>
                <a:latin typeface="Verdana"/>
                <a:ea typeface="Verdana"/>
              </a:rPr>
              <a:t>	</a:t>
            </a:r>
            <a:r>
              <a:rPr lang="en" sz="1200" b="1" i="0" u="none" strike="noStrike">
                <a:solidFill>
                  <a:srgbClr val="2F5597"/>
                </a:solidFill>
                <a:latin typeface="Verdana"/>
                <a:ea typeface="Verdana"/>
              </a:rPr>
              <a:t>We expect our suppliers to:</a:t>
            </a:r>
          </a:p>
          <a:p>
            <a:pPr algn="just" rtl="0"/>
            <a:r>
              <a:rPr lang="en" sz="1200" b="0" i="0" u="none" strike="noStrike">
                <a:solidFill>
                  <a:srgbClr val="2F5597"/>
                </a:solidFill>
                <a:latin typeface="Verdana"/>
                <a:ea typeface="Verdana"/>
              </a:rPr>
              <a:t>	1) compliance with the legislation of the Republic of Kazakhstan;</a:t>
            </a:r>
            <a:endParaRPr lang="en-US" sz="1200" smtClean="0">
              <a:solidFill>
                <a:schemeClr val="accent1">
                  <a:lumMod val="75000"/>
                </a:schemeClr>
              </a:solidFill>
              <a:latin typeface="Verdana" panose="020b0604030504040204" pitchFamily="34" charset="0"/>
              <a:ea typeface="Verdana" panose="020b0604030504040204" pitchFamily="34" charset="0"/>
            </a:endParaRPr>
          </a:p>
          <a:p>
            <a:pPr algn="just" rtl="0"/>
            <a:r>
              <a:rPr lang="en" sz="1200" b="0" i="0" u="none" strike="noStrike">
                <a:solidFill>
                  <a:srgbClr val="2F5597"/>
                </a:solidFill>
                <a:latin typeface="Verdana"/>
                <a:ea typeface="Verdana"/>
              </a:rPr>
              <a:t>	2) conducting business in accordance with the norms of fair competition;</a:t>
            </a:r>
            <a:endParaRPr lang="en-US" sz="1200" smtClean="0">
              <a:solidFill>
                <a:schemeClr val="accent1">
                  <a:lumMod val="75000"/>
                </a:schemeClr>
              </a:solidFill>
              <a:latin typeface="Verdana" panose="020b0604030504040204" pitchFamily="34" charset="0"/>
              <a:ea typeface="Verdana" panose="020b0604030504040204" pitchFamily="34" charset="0"/>
            </a:endParaRPr>
          </a:p>
          <a:p>
            <a:pPr algn="just" rtl="0"/>
            <a:r>
              <a:rPr lang="en" sz="1200" b="0" i="0" u="none" strike="noStrike">
                <a:solidFill>
                  <a:srgbClr val="2F5597"/>
                </a:solidFill>
                <a:latin typeface="Verdana"/>
                <a:ea typeface="Verdana"/>
              </a:rPr>
              <a:t>	3) the application of a human resource management system and ensuring (preserving) the health of employees, which should be based on respect for the rights of employees, including freedom of association and the right to conclude collective agreements, this system should ensure fair treatment of employees, the creation of safe and healthy working conditions for them, the prevention and prevention of adverse effects on health and safety of population groups and consumers</a:t>
            </a:r>
          </a:p>
          <a:p>
            <a:pPr algn="just" rtl="0"/>
            <a:r>
              <a:rPr lang="en" sz="1200" b="0" i="0" u="none" strike="noStrike">
                <a:solidFill>
                  <a:srgbClr val="2F5597"/>
                </a:solidFill>
                <a:latin typeface="Verdana"/>
                <a:ea typeface="Verdana"/>
              </a:rPr>
              <a:t>	4) the application of a system of good corporate governance based on the principles of fairness, honesty, responsibility, transparency, professionalism and competence, good corporate governance implies respect for the rights and interests of all persons interested in the organization's activities and contributes to its successful operation, including the growth of its market value, maintaining financial stability and profitability</a:t>
            </a:r>
          </a:p>
          <a:p>
            <a:pPr algn="just" rtl="0"/>
            <a:r>
              <a:rPr lang="en" sz="1200" b="0" i="0" u="none" strike="noStrike">
                <a:solidFill>
                  <a:srgbClr val="2F5597"/>
                </a:solidFill>
                <a:latin typeface="Verdana"/>
                <a:ea typeface="Verdana"/>
              </a:rPr>
              <a:t>	5) protection and prevention of misuse, disclosure or modification of information in accordance with all applicable laws on the protection of personal data in the collection, storage, processing or transfer of personal data</a:t>
            </a:r>
          </a:p>
          <a:p>
            <a:pPr algn="just" rtl="0"/>
            <a:r>
              <a:rPr lang="en" sz="1200" b="0" i="0" u="none" strike="noStrike">
                <a:solidFill>
                  <a:srgbClr val="2F5597"/>
                </a:solidFill>
                <a:latin typeface="Verdana"/>
                <a:ea typeface="Verdana"/>
              </a:rPr>
              <a:t>	6) prevention of any form of extortion, embezzlement, compliance with the Anti-Corruption Policy </a:t>
            </a:r>
          </a:p>
          <a:p>
            <a:pPr algn="just" rtl="0"/>
            <a:r>
              <a:rPr lang="en" sz="1200" b="0" i="0" u="none" strike="noStrike">
                <a:solidFill>
                  <a:srgbClr val="2F5597"/>
                </a:solidFill>
                <a:latin typeface="Verdana"/>
                <a:ea typeface="Verdana"/>
              </a:rPr>
              <a:t>	7) providing information about any situations that constitute a conflict of interest (a situation in which there is a risk that the personal interests of an employee or counterparty will negatively affect legitimate business interests</a:t>
            </a:r>
          </a:p>
          <a:p>
            <a:pPr algn="just" rtl="0"/>
            <a:r>
              <a:rPr lang="en" sz="1200" b="0" i="0" u="none" strike="noStrike">
                <a:solidFill>
                  <a:srgbClr val="2F5597"/>
                </a:solidFill>
                <a:latin typeface="Verdana"/>
                <a:ea typeface="Verdana"/>
              </a:rPr>
              <a:t>	8) compliance with high standards of business reputation. Excluding the possibility of publishing official statements on behalf of the company or with reference to the company without the written permission of authorized persons.</a:t>
            </a:r>
          </a:p>
          <a:p>
            <a:pPr algn="just" rtl="0"/>
            <a:r>
              <a:rPr lang="en" sz="1200" b="0" i="0" u="none" strike="noStrike">
                <a:solidFill>
                  <a:srgbClr val="2F5597"/>
                </a:solidFill>
                <a:latin typeface="Verdana"/>
                <a:ea typeface="Verdana"/>
              </a:rPr>
              <a:t>	9) compliance with the requirements of agreements and agreements concluded with the company concerning the protection of confidential information </a:t>
            </a:r>
            <a:endParaRPr lang="ru-RU" sz="1200" smtClean="0">
              <a:latin typeface="Verdana" panose="020b0604030504040204" pitchFamily="34" charset="0"/>
              <a:ea typeface="Verdana" panose="020b0604030504040204" pitchFamily="34" charset="0"/>
            </a:endParaRPr>
          </a:p>
          <a:p>
            <a:endParaRPr lang="ru-RU"/>
          </a:p>
          <a:p>
            <a:endParaRPr lang="ru-RU"/>
          </a:p>
        </p:txBody>
      </p:sp>
      <p:pic>
        <p:nvPicPr>
          <p:cNvPr id="4" name="Рисунок 3"/>
          <p:cNvPicPr>
            <a:picLocks noChangeAspect="1"/>
          </p:cNvPicPr>
          <p:nvPr/>
        </p:nvPicPr>
        <p:blipFill>
          <a:blip r:embed="rId3"/>
          <a:stretch>
            <a:fillRect/>
          </a:stretch>
        </p:blipFill>
        <p:spPr>
          <a:xfrm>
            <a:off x="388557" y="138477"/>
            <a:ext cx="983043" cy="784549"/>
          </a:xfrm>
          <a:prstGeom prst="rect">
            <a:avLst/>
          </a:prstGeom>
        </p:spPr>
      </p:pic>
    </p:spTree>
    <p:extLst>
      <p:ext uri="{BB962C8B-B14F-4D97-AF65-F5344CB8AC3E}">
        <p14:creationId xmlns:p14="http://schemas.microsoft.com/office/powerpoint/2010/main" val="2980891592"/>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Рисунок 8">
            <a:extLst>
              <a:ext uri="{FF2B5EF4-FFF2-40B4-BE49-F238E27FC236}">
                <a16:creationId xmlns:a16="http://schemas.microsoft.com/office/drawing/2014/main" id="{B2763F71-DF36-AB4D-BC4F-BE40EA6625A0}"/>
              </a:ext>
            </a:extLst>
          </p:cNvPr>
          <p:cNvPicPr>
            <a:picLocks noChangeAspect="1"/>
          </p:cNvPicPr>
          <p:nvPr/>
        </p:nvPicPr>
        <p:blipFill>
          <a:blip r:embed="rId2"/>
          <a:stretch>
            <a:fillRect/>
          </a:stretch>
        </p:blipFill>
        <p:spPr>
          <a:xfrm>
            <a:off x="1" y="-1"/>
            <a:ext cx="12192000" cy="6858000"/>
          </a:xfrm>
          <a:prstGeom prst="rect">
            <a:avLst/>
          </a:prstGeom>
        </p:spPr>
      </p:pic>
      <p:sp>
        <p:nvSpPr>
          <p:cNvPr id="35" name="Нижний колонтитул 4">
            <a:extLst>
              <a:ext uri="{FF2B5EF4-FFF2-40B4-BE49-F238E27FC236}">
                <a16:creationId xmlns:a16="http://schemas.microsoft.com/office/drawing/2014/main" id="{E899E74E-464B-E64F-B597-61C9588D5202}"/>
              </a:ext>
            </a:extLst>
          </p:cNvPr>
          <p:cNvSpPr>
            <a:spLocks noGrp="1"/>
          </p:cNvSpPr>
          <p:nvPr>
            <p:ph type="ftr" sz="quarter" idx="11"/>
          </p:nvPr>
        </p:nvSpPr>
        <p:spPr>
          <a:xfrm>
            <a:off x="388557" y="6492874"/>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en" sz="900" b="0" i="0" u="none" strike="noStrike">
                <a:latin typeface="Verdana"/>
              </a:rPr>
              <a:t>www.kazakhexport.kz</a:t>
            </a:r>
            <a:endParaRPr lang="ru-KZ" sz="900"/>
          </a:p>
        </p:txBody>
      </p:sp>
      <p:sp>
        <p:nvSpPr>
          <p:cNvPr id="3" name="Прямоугольник 2"/>
          <p:cNvSpPr/>
          <p:nvPr/>
        </p:nvSpPr>
        <p:spPr>
          <a:xfrm>
            <a:off x="1309937" y="411389"/>
            <a:ext cx="5466561" cy="307777"/>
          </a:xfrm>
          <a:prstGeom prst="rect">
            <a:avLst/>
          </a:prstGeom>
        </p:spPr>
        <p:txBody>
          <a:bodyPr wrap="none">
            <a:noAutofit/>
          </a:bodyPr>
          <a:lstStyle/>
          <a:p>
            <a:pPr rtl="0"/>
            <a:r>
              <a:rPr lang="en" sz="1400" b="1" i="0" u="none" strike="noStrike">
                <a:solidFill>
                  <a:srgbClr val="2F5597"/>
                </a:solidFill>
                <a:latin typeface="Verdana"/>
                <a:ea typeface="Verdana"/>
              </a:rPr>
              <a:t>RESPECT FOR HUMAN RIGHTS AND WORKING CONDITIONS</a:t>
            </a:r>
            <a:endParaRPr lang="ru-RU" sz="1400">
              <a:solidFill>
                <a:schemeClr val="accent1">
                  <a:lumMod val="75000"/>
                </a:schemeClr>
              </a:solidFill>
              <a:latin typeface="Verdana" panose="020b0604030504040204" pitchFamily="34" charset="0"/>
              <a:ea typeface="Verdana" panose="020b0604030504040204" pitchFamily="34" charset="0"/>
            </a:endParaRPr>
          </a:p>
        </p:txBody>
      </p:sp>
      <p:sp>
        <p:nvSpPr>
          <p:cNvPr id="4" name="Прямоугольник 3"/>
          <p:cNvSpPr/>
          <p:nvPr/>
        </p:nvSpPr>
        <p:spPr>
          <a:xfrm>
            <a:off x="388557" y="1233651"/>
            <a:ext cx="11610938" cy="4616648"/>
          </a:xfrm>
          <a:prstGeom prst="rect">
            <a:avLst/>
          </a:prstGeom>
        </p:spPr>
        <p:txBody>
          <a:bodyPr wrap="square">
            <a:noAutofit/>
          </a:bodyPr>
          <a:lstStyle/>
          <a:p>
            <a:pPr algn="just" rtl="0"/>
            <a:r>
              <a:rPr lang="en" sz="1400" b="0" i="0" u="none" strike="noStrike">
                <a:solidFill>
                  <a:srgbClr val="2F5597"/>
                </a:solidFill>
                <a:latin typeface="Verdana"/>
                <a:ea typeface="Verdana"/>
              </a:rPr>
              <a:t>	KazakhExport JSC pays special attention to personnel policy issues and the creation of favorable working conditions for employees, adhering to the principles of equality, justice and respect for fundamental human rights. It is important for us that our suppliers provide their employees with decent working conditions in accordance with legal requirements and industry standards, as well as take the necessary measures to expand social support, training and staff development.</a:t>
            </a:r>
          </a:p>
          <a:p>
            <a:pPr algn="just" rtl="0"/>
            <a:r>
              <a:rPr lang="en" sz="1400" b="0" i="0" u="none" strike="noStrike">
                <a:solidFill>
                  <a:srgbClr val="2F5597"/>
                </a:solidFill>
                <a:latin typeface="Verdana"/>
                <a:ea typeface="Verdana"/>
              </a:rPr>
              <a:t>	</a:t>
            </a:r>
            <a:r>
              <a:rPr lang="en" sz="1400" b="1" i="0" u="none" strike="noStrike">
                <a:solidFill>
                  <a:srgbClr val="2F5597"/>
                </a:solidFill>
                <a:latin typeface="Verdana"/>
                <a:ea typeface="Verdana"/>
              </a:rPr>
              <a:t>We expect our suppliers to:</a:t>
            </a:r>
          </a:p>
          <a:p>
            <a:pPr marL="342900" indent="-342900" algn="just" rtl="0">
              <a:buAutoNum type="arabicParenR"/>
            </a:pPr>
            <a:r>
              <a:rPr lang="en" sz="1400" b="0" i="0" u="none" strike="noStrike">
                <a:solidFill>
                  <a:srgbClr val="2F5597"/>
                </a:solidFill>
                <a:latin typeface="Verdana"/>
                <a:ea typeface="Verdana"/>
              </a:rPr>
              <a:t>respect for internationally recognized human rights and freedoms;</a:t>
            </a:r>
          </a:p>
          <a:p>
            <a:pPr marL="342900" indent="-342900" algn="just" rtl="0">
              <a:buAutoNum type="arabicParenR"/>
            </a:pPr>
            <a:r>
              <a:rPr lang="en" sz="1400" b="0" i="0" u="none" strike="noStrike">
                <a:solidFill>
                  <a:srgbClr val="2F5597"/>
                </a:solidFill>
                <a:latin typeface="Verdana"/>
                <a:ea typeface="Verdana"/>
              </a:rPr>
              <a:t>preventing the use of any form of child labor in their business activities in accordance with the basic international labor standards;</a:t>
            </a:r>
          </a:p>
          <a:p>
            <a:pPr marL="342900" indent="-342900" algn="just" rtl="0">
              <a:buAutoNum type="arabicParenR"/>
            </a:pPr>
            <a:r>
              <a:rPr lang="en" sz="1400" b="0" i="0" u="none" strike="noStrike">
                <a:solidFill>
                  <a:srgbClr val="2F5597"/>
                </a:solidFill>
                <a:latin typeface="Verdana"/>
                <a:ea typeface="Verdana"/>
              </a:rPr>
              <a:t>providing their employees with equal opportunities and favorable working conditions based on their individual characteristics;</a:t>
            </a:r>
          </a:p>
          <a:p>
            <a:pPr marL="342900" indent="-342900" algn="just" rtl="0">
              <a:buAutoNum type="arabicParenR"/>
            </a:pPr>
            <a:r>
              <a:rPr lang="en" sz="1400" b="0" i="0" u="none" strike="noStrike">
                <a:solidFill>
                  <a:srgbClr val="2F5597"/>
                </a:solidFill>
                <a:latin typeface="Verdana"/>
                <a:ea typeface="Verdana"/>
              </a:rPr>
              <a:t>prevention of the use of forced labor; </a:t>
            </a:r>
          </a:p>
          <a:p>
            <a:pPr marL="342900" indent="-342900" algn="just" rtl="0">
              <a:buAutoNum type="arabicParenR"/>
            </a:pPr>
            <a:r>
              <a:rPr lang="en" sz="1400" b="0" i="0" u="none" strike="noStrike">
                <a:solidFill>
                  <a:srgbClr val="2F5597"/>
                </a:solidFill>
                <a:latin typeface="Verdana"/>
                <a:ea typeface="Verdana"/>
              </a:rPr>
              <a:t>providing all its employees with a written employment contract, which regulates working conditions: the working time for employees should not exceed the maximum limit established by the current national legislation;</a:t>
            </a:r>
          </a:p>
          <a:p>
            <a:pPr marL="342900" indent="-342900" algn="just" rtl="0">
              <a:buAutoNum type="arabicParenR"/>
            </a:pPr>
            <a:r>
              <a:rPr lang="en" sz="1400" b="0" i="0" u="none" strike="noStrike">
                <a:solidFill>
                  <a:srgbClr val="2F5597"/>
                </a:solidFill>
                <a:latin typeface="Verdana"/>
                <a:ea typeface="Verdana"/>
              </a:rPr>
              <a:t>providing employees with the necessary rest time in accordance with the law, including additional rest days for overtime work, as well as annual leave, sick leave, parental leave and other applicable forms of leave;</a:t>
            </a:r>
          </a:p>
          <a:p>
            <a:pPr marL="342900" indent="-342900" algn="just" rtl="0">
              <a:buAutoNum type="arabicParenR"/>
            </a:pPr>
            <a:r>
              <a:rPr lang="en" sz="1400" b="0" i="0" u="none" strike="noStrike">
                <a:solidFill>
                  <a:srgbClr val="2F5597"/>
                </a:solidFill>
                <a:latin typeface="Verdana"/>
                <a:ea typeface="Verdana"/>
              </a:rPr>
              <a:t>providing employees with comfortable working conditions at the workplace;</a:t>
            </a:r>
          </a:p>
          <a:p>
            <a:pPr marL="342900" indent="-342900" algn="just" rtl="0">
              <a:buAutoNum type="arabicParenR"/>
            </a:pPr>
            <a:r>
              <a:rPr lang="en" sz="1400" b="0" i="0" u="none" strike="noStrike">
                <a:solidFill>
                  <a:srgbClr val="2F5597"/>
                </a:solidFill>
                <a:latin typeface="Verdana"/>
                <a:ea typeface="Verdana"/>
              </a:rPr>
              <a:t>ensuring the payment of salaries to employees in accordance with the requirements of current national legislation in an amount that ensures a decent standard of living for employees and their families.</a:t>
            </a:r>
          </a:p>
        </p:txBody>
      </p:sp>
    </p:spTree>
    <p:extLst>
      <p:ext uri="{BB962C8B-B14F-4D97-AF65-F5344CB8AC3E}">
        <p14:creationId xmlns:p14="http://schemas.microsoft.com/office/powerpoint/2010/main" val="1227234884"/>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Рисунок 8">
            <a:extLst>
              <a:ext uri="{FF2B5EF4-FFF2-40B4-BE49-F238E27FC236}">
                <a16:creationId xmlns:a16="http://schemas.microsoft.com/office/drawing/2014/main" id="{B2763F71-DF36-AB4D-BC4F-BE40EA6625A0}"/>
              </a:ext>
            </a:extLst>
          </p:cNvPr>
          <p:cNvPicPr>
            <a:picLocks noChangeAspect="1"/>
          </p:cNvPicPr>
          <p:nvPr/>
        </p:nvPicPr>
        <p:blipFill>
          <a:blip r:embed="rId2"/>
          <a:stretch>
            <a:fillRect/>
          </a:stretch>
        </p:blipFill>
        <p:spPr>
          <a:xfrm>
            <a:off x="1" y="0"/>
            <a:ext cx="12192000" cy="6858000"/>
          </a:xfrm>
          <a:prstGeom prst="rect">
            <a:avLst/>
          </a:prstGeom>
        </p:spPr>
      </p:pic>
      <p:sp>
        <p:nvSpPr>
          <p:cNvPr id="35" name="Нижний колонтитул 4">
            <a:extLst>
              <a:ext uri="{FF2B5EF4-FFF2-40B4-BE49-F238E27FC236}">
                <a16:creationId xmlns:a16="http://schemas.microsoft.com/office/drawing/2014/main" id="{E899E74E-464B-E64F-B597-61C9588D5202}"/>
              </a:ext>
            </a:extLst>
          </p:cNvPr>
          <p:cNvSpPr>
            <a:spLocks noGrp="1"/>
          </p:cNvSpPr>
          <p:nvPr>
            <p:ph type="ftr" sz="quarter" idx="11"/>
          </p:nvPr>
        </p:nvSpPr>
        <p:spPr>
          <a:xfrm>
            <a:off x="388557" y="6492874"/>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en" sz="900" b="0" i="0" u="none" strike="noStrike">
                <a:latin typeface="Verdana"/>
              </a:rPr>
              <a:t>www.kazakhexport.kz</a:t>
            </a:r>
            <a:endParaRPr lang="ru-KZ" sz="900"/>
          </a:p>
        </p:txBody>
      </p:sp>
      <p:sp>
        <p:nvSpPr>
          <p:cNvPr id="2" name="Прямоугольник 1"/>
          <p:cNvSpPr/>
          <p:nvPr/>
        </p:nvSpPr>
        <p:spPr>
          <a:xfrm>
            <a:off x="1672226" y="519598"/>
            <a:ext cx="3217547" cy="307777"/>
          </a:xfrm>
          <a:prstGeom prst="rect">
            <a:avLst/>
          </a:prstGeom>
        </p:spPr>
        <p:txBody>
          <a:bodyPr wrap="none">
            <a:noAutofit/>
          </a:bodyPr>
          <a:lstStyle/>
          <a:p>
            <a:pPr rtl="0"/>
            <a:r>
              <a:rPr lang="en" sz="1400" b="1" i="0" u="none" strike="noStrike">
                <a:solidFill>
                  <a:srgbClr val="2F5597"/>
                </a:solidFill>
                <a:latin typeface="Verdana"/>
                <a:ea typeface="Verdana"/>
              </a:rPr>
              <a:t>HEALTH AND SAFETY</a:t>
            </a:r>
          </a:p>
        </p:txBody>
      </p:sp>
      <p:sp>
        <p:nvSpPr>
          <p:cNvPr id="4" name="Прямоугольник 3"/>
          <p:cNvSpPr/>
          <p:nvPr/>
        </p:nvSpPr>
        <p:spPr>
          <a:xfrm>
            <a:off x="314595" y="1339116"/>
            <a:ext cx="11562811" cy="4660250"/>
          </a:xfrm>
          <a:prstGeom prst="rect">
            <a:avLst/>
          </a:prstGeom>
        </p:spPr>
        <p:txBody>
          <a:bodyPr wrap="square">
            <a:noAutofit/>
          </a:bodyPr>
          <a:lstStyle/>
          <a:p>
            <a:pPr indent="449580" algn="just" rtl="0">
              <a:lnSpc>
                <a:spcPct val="106000"/>
              </a:lnSpc>
              <a:spcAft>
                <a:spcPct val="0"/>
              </a:spcAft>
            </a:pPr>
            <a:r>
              <a:rPr lang="en" sz="1400" b="0" i="0" u="none" strike="noStrike">
                <a:solidFill>
                  <a:srgbClr val="2F5597"/>
                </a:solidFill>
                <a:highlight>
                  <a:srgbClr val="FFFFFF"/>
                </a:highlight>
                <a:latin typeface="Verdana"/>
                <a:ea typeface="Verdana"/>
              </a:rPr>
              <a:t>KazakhExport JSC creates the most comfortable working conditions for its employees, pays great attention to the health and well-being of employees. Taking care of the health of employees is one of the main goals of personnel policy and includes the creation of safe workplaces, social support and ensuring occupational safety. Our suppliers also need to take appropriate measures to ensure the safety and well-being of their employees at and outside the workplace in accordance with the company's approved occupational health and safety policies and procedures.</a:t>
            </a:r>
          </a:p>
          <a:p>
            <a:pPr indent="449580" algn="just" rtl="0">
              <a:lnSpc>
                <a:spcPct val="106000"/>
              </a:lnSpc>
              <a:spcAft>
                <a:spcPct val="0"/>
              </a:spcAft>
            </a:pPr>
            <a:r>
              <a:rPr lang="en" sz="1400" b="1" i="0" u="none" strike="noStrike">
                <a:solidFill>
                  <a:srgbClr val="2F5597"/>
                </a:solidFill>
                <a:highlight>
                  <a:srgbClr val="FFFFFF"/>
                </a:highlight>
                <a:latin typeface="Verdana"/>
                <a:ea typeface="Verdana"/>
              </a:rPr>
              <a:t>We expect our suppliers to:</a:t>
            </a:r>
          </a:p>
          <a:p>
            <a:pPr marL="342900" indent="-342900" algn="just" rtl="0">
              <a:lnSpc>
                <a:spcPct val="106000"/>
              </a:lnSpc>
              <a:spcAft>
                <a:spcPct val="0"/>
              </a:spcAft>
              <a:buAutoNum type="arabicParenR"/>
            </a:pPr>
            <a:r>
              <a:rPr lang="en" sz="1400" b="0" i="0" u="none" strike="noStrike">
                <a:solidFill>
                  <a:srgbClr val="2F5597"/>
                </a:solidFill>
                <a:latin typeface="Verdana"/>
                <a:ea typeface="Verdana"/>
              </a:rPr>
              <a:t> ensure safe and healthy working conditions for its employees in accordance with all applicable laws, regulations and best practices;</a:t>
            </a:r>
          </a:p>
          <a:p>
            <a:pPr marL="342900" indent="-342900" algn="just" rtl="0">
              <a:lnSpc>
                <a:spcPct val="106000"/>
              </a:lnSpc>
              <a:spcAft>
                <a:spcPct val="0"/>
              </a:spcAft>
              <a:buAutoNum type="arabicParenR"/>
            </a:pPr>
            <a:r>
              <a:rPr lang="en" sz="1400" b="0" i="0" u="none" strike="noStrike">
                <a:solidFill>
                  <a:srgbClr val="2F5597"/>
                </a:solidFill>
                <a:latin typeface="Verdana"/>
                <a:ea typeface="Verdana"/>
              </a:rPr>
              <a:t>providing your employees with information about the safety measures that have been taken at workplaces with identified risk factors. They shall receive appropriate training to ensure their proper protection on an ongoing basis. </a:t>
            </a:r>
            <a:endParaRPr lang="ru-RU" sz="1400" smtClean="0">
              <a:solidFill>
                <a:schemeClr val="accent1">
                  <a:lumMod val="75000"/>
                </a:schemeClr>
              </a:solidFill>
              <a:latin typeface="Verdana" panose="020b0604030504040204" pitchFamily="34" charset="0"/>
              <a:ea typeface="Verdana" panose="020b0604030504040204" pitchFamily="34" charset="0"/>
            </a:endParaRPr>
          </a:p>
          <a:p>
            <a:pPr marL="342900" indent="-342900" algn="just" rtl="0">
              <a:lnSpc>
                <a:spcPct val="106000"/>
              </a:lnSpc>
              <a:spcAft>
                <a:spcPct val="0"/>
              </a:spcAft>
              <a:buAutoNum type="arabicParenR"/>
            </a:pPr>
            <a:r>
              <a:rPr lang="en" sz="1400" b="0" i="0" u="none" strike="noStrike">
                <a:solidFill>
                  <a:srgbClr val="2F5597"/>
                </a:solidFill>
                <a:latin typeface="Verdana"/>
                <a:ea typeface="Verdana"/>
              </a:rPr>
              <a:t>in accordance with the requirements of industrial safety, providing employees with all necessary personal protective equipment, providing full-fledged maintenance and necessary technical protection measures, including the availability of first aid, in order to minimize risks to health and safety in the workplace and prevent accidents and occupational diseases;</a:t>
            </a:r>
          </a:p>
          <a:p>
            <a:pPr marL="342900" indent="-342900" algn="just" rtl="0">
              <a:lnSpc>
                <a:spcPct val="106000"/>
              </a:lnSpc>
              <a:spcAft>
                <a:spcPct val="0"/>
              </a:spcAft>
              <a:buAutoNum type="arabicParenR"/>
            </a:pPr>
            <a:r>
              <a:rPr lang="en" sz="1400" b="0" i="0" u="none" strike="noStrike">
                <a:solidFill>
                  <a:srgbClr val="2F5597"/>
                </a:solidFill>
                <a:latin typeface="Verdana"/>
                <a:ea typeface="Verdana"/>
              </a:rPr>
              <a:t>organization of fire safety briefings in order to inform employees of the basic requirements of fire safety;</a:t>
            </a:r>
          </a:p>
          <a:p>
            <a:pPr marL="342900" indent="-342900" algn="just" rtl="0">
              <a:lnSpc>
                <a:spcPct val="106000"/>
              </a:lnSpc>
              <a:spcAft>
                <a:spcPct val="0"/>
              </a:spcAft>
              <a:buAutoNum type="arabicParenR"/>
            </a:pPr>
            <a:r>
              <a:rPr lang="en" sz="1400" b="0" i="0" u="none" strike="noStrike">
                <a:solidFill>
                  <a:srgbClr val="2F5597"/>
                </a:solidFill>
                <a:latin typeface="Verdana"/>
                <a:ea typeface="Verdana"/>
              </a:rPr>
              <a:t>Organizing and conducting periodic medical examinations for employees.</a:t>
            </a:r>
            <a:endParaRPr lang="ru-RU" sz="1400">
              <a:solidFill>
                <a:schemeClr val="accent1">
                  <a:lumMod val="75000"/>
                </a:schemeClr>
              </a:solidFill>
              <a:effectLst/>
              <a:latin typeface="Verdana" panose="020b0604030504040204" pitchFamily="34" charset="0"/>
              <a:ea typeface="Verdana" panose="020b0604030504040204" pitchFamily="34" charset="0"/>
            </a:endParaRPr>
          </a:p>
        </p:txBody>
      </p:sp>
      <p:pic>
        <p:nvPicPr>
          <p:cNvPr id="3" name="Рисунок 2"/>
          <p:cNvPicPr>
            <a:picLocks noChangeAspect="1"/>
          </p:cNvPicPr>
          <p:nvPr/>
        </p:nvPicPr>
        <p:blipFill>
          <a:blip r:embed="rId3"/>
          <a:stretch>
            <a:fillRect/>
          </a:stretch>
        </p:blipFill>
        <p:spPr>
          <a:xfrm>
            <a:off x="388557" y="189449"/>
            <a:ext cx="1048603" cy="877900"/>
          </a:xfrm>
          <a:prstGeom prst="rect">
            <a:avLst/>
          </a:prstGeom>
        </p:spPr>
      </p:pic>
    </p:spTree>
    <p:extLst>
      <p:ext uri="{BB962C8B-B14F-4D97-AF65-F5344CB8AC3E}">
        <p14:creationId xmlns:p14="http://schemas.microsoft.com/office/powerpoint/2010/main" val="2138311734"/>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Рисунок 8">
            <a:extLst>
              <a:ext uri="{FF2B5EF4-FFF2-40B4-BE49-F238E27FC236}">
                <a16:creationId xmlns:a16="http://schemas.microsoft.com/office/drawing/2014/main" id="{B2763F71-DF36-AB4D-BC4F-BE40EA6625A0}"/>
              </a:ext>
            </a:extLst>
          </p:cNvPr>
          <p:cNvPicPr>
            <a:picLocks noChangeAspect="1"/>
          </p:cNvPicPr>
          <p:nvPr/>
        </p:nvPicPr>
        <p:blipFill>
          <a:blip r:embed="rId2"/>
          <a:stretch>
            <a:fillRect/>
          </a:stretch>
        </p:blipFill>
        <p:spPr>
          <a:xfrm>
            <a:off x="1" y="-1"/>
            <a:ext cx="12192000" cy="6858000"/>
          </a:xfrm>
          <a:prstGeom prst="rect">
            <a:avLst/>
          </a:prstGeom>
        </p:spPr>
      </p:pic>
      <p:sp>
        <p:nvSpPr>
          <p:cNvPr id="35" name="Нижний колонтитул 4">
            <a:extLst>
              <a:ext uri="{FF2B5EF4-FFF2-40B4-BE49-F238E27FC236}">
                <a16:creationId xmlns:a16="http://schemas.microsoft.com/office/drawing/2014/main" id="{E899E74E-464B-E64F-B597-61C9588D5202}"/>
              </a:ext>
            </a:extLst>
          </p:cNvPr>
          <p:cNvSpPr>
            <a:spLocks noGrp="1"/>
          </p:cNvSpPr>
          <p:nvPr>
            <p:ph type="ftr" sz="quarter" idx="11"/>
          </p:nvPr>
        </p:nvSpPr>
        <p:spPr>
          <a:xfrm>
            <a:off x="388557" y="6492874"/>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en" sz="900" b="0" i="0" u="none" strike="noStrike">
                <a:latin typeface="Verdana"/>
              </a:rPr>
              <a:t>www.kazakhexport.kz</a:t>
            </a:r>
            <a:endParaRPr lang="ru-KZ" sz="900"/>
          </a:p>
        </p:txBody>
      </p:sp>
      <p:sp>
        <p:nvSpPr>
          <p:cNvPr id="3" name="Прямоугольник 2"/>
          <p:cNvSpPr/>
          <p:nvPr/>
        </p:nvSpPr>
        <p:spPr>
          <a:xfrm>
            <a:off x="388557" y="270688"/>
            <a:ext cx="6417141" cy="307777"/>
          </a:xfrm>
          <a:prstGeom prst="rect">
            <a:avLst/>
          </a:prstGeom>
        </p:spPr>
        <p:txBody>
          <a:bodyPr wrap="none">
            <a:noAutofit/>
          </a:bodyPr>
          <a:lstStyle/>
          <a:p>
            <a:pPr rtl="0"/>
            <a:r>
              <a:rPr lang="en" sz="1400" b="1" i="0" u="none" strike="noStrike">
                <a:solidFill>
                  <a:srgbClr val="2F5597"/>
                </a:solidFill>
                <a:latin typeface="Verdana"/>
                <a:ea typeface="Verdana"/>
              </a:rPr>
              <a:t>Environmental protection and contribution to sustainable development </a:t>
            </a:r>
            <a:endParaRPr lang="ru-RU" sz="1400">
              <a:solidFill>
                <a:schemeClr val="accent1">
                  <a:lumMod val="75000"/>
                </a:schemeClr>
              </a:solidFill>
              <a:latin typeface="Verdana" panose="020b0604030504040204" pitchFamily="34" charset="0"/>
              <a:ea typeface="Verdana" panose="020b0604030504040204" pitchFamily="34" charset="0"/>
            </a:endParaRPr>
          </a:p>
        </p:txBody>
      </p:sp>
      <p:sp>
        <p:nvSpPr>
          <p:cNvPr id="2" name="Прямоугольник 1"/>
          <p:cNvSpPr/>
          <p:nvPr/>
        </p:nvSpPr>
        <p:spPr>
          <a:xfrm>
            <a:off x="272716" y="1098825"/>
            <a:ext cx="11630526" cy="5047536"/>
          </a:xfrm>
          <a:prstGeom prst="rect">
            <a:avLst/>
          </a:prstGeom>
        </p:spPr>
        <p:txBody>
          <a:bodyPr wrap="square">
            <a:noAutofit/>
          </a:bodyPr>
          <a:lstStyle/>
          <a:p>
            <a:pPr algn="just" rtl="0"/>
            <a:r>
              <a:rPr lang="en" sz="1400" b="0" i="0" u="none" strike="noStrike">
                <a:solidFill>
                  <a:srgbClr val="2F5597"/>
                </a:solidFill>
                <a:latin typeface="Verdana"/>
                <a:ea typeface="Verdana"/>
              </a:rPr>
              <a:t>	KazakhExport ESC JSC, being a member of the UN Global Compact, is guided by the principles of sustainable development and strives to contribute to the field of environmental protection. Despite the fact that KazakhExport ESC JSC does not have a significant impact on the environment through its activities, reducing its own impact is one of the strategic goals of our company. </a:t>
            </a:r>
            <a:endParaRPr lang="ru-RU" sz="1400" smtClean="0">
              <a:solidFill>
                <a:schemeClr val="accent1">
                  <a:lumMod val="75000"/>
                </a:schemeClr>
              </a:solidFill>
              <a:latin typeface="Verdana" panose="020b0604030504040204" pitchFamily="34" charset="0"/>
              <a:ea typeface="Verdana" panose="020b0604030504040204" pitchFamily="34" charset="0"/>
            </a:endParaRPr>
          </a:p>
          <a:p>
            <a:pPr algn="just" rtl="0"/>
            <a:r>
              <a:rPr lang="en" sz="1400" b="0" i="0" u="none" strike="noStrike">
                <a:solidFill>
                  <a:srgbClr val="2F5597"/>
                </a:solidFill>
                <a:latin typeface="Verdana"/>
                <a:ea typeface="Verdana"/>
              </a:rPr>
              <a:t>Our suppliers need to strive to minimize the negative impact of their activities on the environment and apply accepted international standards and practices in the field of ecology and sustainable development in their work.</a:t>
            </a:r>
          </a:p>
          <a:p>
            <a:pPr algn="just" rtl="0"/>
            <a:r>
              <a:rPr lang="en" sz="1400" b="1" i="0" u="none" strike="noStrike">
                <a:solidFill>
                  <a:srgbClr val="2F5597"/>
                </a:solidFill>
                <a:latin typeface="Verdana"/>
                <a:ea typeface="Verdana"/>
              </a:rPr>
              <a:t>	We expect our suppliers to:</a:t>
            </a:r>
          </a:p>
          <a:p>
            <a:pPr marL="342900" indent="-342900" algn="just" rtl="0">
              <a:buAutoNum type="arabicParenR"/>
            </a:pPr>
            <a:r>
              <a:rPr lang="en" sz="1400" b="0" i="0" u="none" strike="noStrike">
                <a:solidFill>
                  <a:srgbClr val="2F5597"/>
                </a:solidFill>
                <a:latin typeface="Verdana"/>
                <a:ea typeface="Verdana"/>
              </a:rPr>
              <a:t>striving to minimize greenhouse gas emissions and reduce their impact on air quality as much as possible;</a:t>
            </a:r>
          </a:p>
          <a:p>
            <a:pPr marL="342900" indent="-342900" algn="just" rtl="0">
              <a:buAutoNum type="arabicParenR"/>
            </a:pPr>
            <a:r>
              <a:rPr lang="en" sz="1400" b="0" i="0" u="none" strike="noStrike">
                <a:solidFill>
                  <a:srgbClr val="2F5597"/>
                </a:solidFill>
                <a:latin typeface="Verdana"/>
                <a:ea typeface="Verdana"/>
              </a:rPr>
              <a:t>the desire to use electronic document management systems in order to reduce environmental pollution, protect forests and preserve biodiversity;</a:t>
            </a:r>
          </a:p>
          <a:p>
            <a:pPr marL="342900" indent="-342900" algn="just" rtl="0">
              <a:buAutoNum type="arabicParenR"/>
            </a:pPr>
            <a:r>
              <a:rPr lang="en" sz="1400" b="0" i="0" u="none" strike="noStrike">
                <a:solidFill>
                  <a:srgbClr val="2F5597"/>
                </a:solidFill>
                <a:latin typeface="Verdana"/>
                <a:ea typeface="Verdana"/>
              </a:rPr>
              <a:t>conducting training and providing information on environmental risks, as well as monitoring the knowledge of all competent employees;</a:t>
            </a:r>
          </a:p>
          <a:p>
            <a:pPr marL="342900" indent="-342900" algn="just" rtl="0">
              <a:buAutoNum type="arabicParenR"/>
            </a:pPr>
            <a:r>
              <a:rPr lang="en" sz="1400" b="0" i="0" u="none" strike="noStrike">
                <a:solidFill>
                  <a:srgbClr val="2F5597"/>
                </a:solidFill>
                <a:latin typeface="Verdana"/>
                <a:ea typeface="Verdana"/>
              </a:rPr>
              <a:t>the implementation of appropriate measures to minimize energy consumption, as well as the implementation of an energy saving strategy;</a:t>
            </a:r>
            <a:endParaRPr lang="ru-RU" sz="1400" smtClean="0">
              <a:solidFill>
                <a:schemeClr val="accent1">
                  <a:lumMod val="75000"/>
                </a:schemeClr>
              </a:solidFill>
              <a:latin typeface="Verdana" panose="020b0604030504040204" pitchFamily="34" charset="0"/>
              <a:ea typeface="Verdana" panose="020b0604030504040204" pitchFamily="34" charset="0"/>
            </a:endParaRPr>
          </a:p>
          <a:p>
            <a:pPr marL="342900" indent="-342900" algn="just" rtl="0">
              <a:buAutoNum type="arabicParenR"/>
            </a:pPr>
            <a:r>
              <a:rPr lang="en" sz="1400" b="0" i="0" u="none" strike="noStrike">
                <a:solidFill>
                  <a:srgbClr val="2F5597"/>
                </a:solidFill>
                <a:latin typeface="Verdana"/>
                <a:ea typeface="Verdana"/>
              </a:rPr>
              <a:t>promoting the reuse or recycling of packaging;</a:t>
            </a:r>
          </a:p>
          <a:p>
            <a:pPr marL="342900" indent="-342900" algn="just" rtl="0">
              <a:buAutoNum type="arabicParenR"/>
            </a:pPr>
            <a:r>
              <a:rPr lang="en" sz="1400" b="0" i="0" u="none" strike="noStrike">
                <a:solidFill>
                  <a:srgbClr val="2F5597"/>
                </a:solidFill>
                <a:latin typeface="Verdana"/>
                <a:ea typeface="Verdana"/>
              </a:rPr>
              <a:t>responsible approach to water consumption and sanitation: striving to take appropriate measures to minimize their impact on water by reducing its consumption;</a:t>
            </a:r>
          </a:p>
          <a:p>
            <a:pPr marL="342900" indent="-342900" algn="just" rtl="0">
              <a:buAutoNum type="arabicParenR"/>
            </a:pPr>
            <a:r>
              <a:rPr lang="en" sz="1400" b="0" i="0" u="none" strike="noStrike">
                <a:solidFill>
                  <a:srgbClr val="2F5597"/>
                </a:solidFill>
                <a:latin typeface="Verdana"/>
                <a:ea typeface="Verdana"/>
              </a:rPr>
              <a:t>the implementation of appropriate measures to minimize waste production, the desire to introduce waste control and disposal practices, to ensure safe and lawful processing, storage, transportation, disposal, recycling and reuse of waste.</a:t>
            </a:r>
          </a:p>
          <a:p>
            <a:pPr algn="just"/>
            <a:endParaRPr lang="ru-RU" sz="1400">
              <a:solidFill>
                <a:schemeClr val="accent1">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69342299"/>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 name="Рисунок 9">
            <a:extLst>
              <a:ext uri="{FF2B5EF4-FFF2-40B4-BE49-F238E27FC236}">
                <a16:creationId xmlns:a16="http://schemas.microsoft.com/office/drawing/2014/main" id="{B0933E06-61A3-344F-8FE4-EDDD6607A893}"/>
              </a:ext>
            </a:extLst>
          </p:cNvPr>
          <p:cNvPicPr>
            <a:picLocks noChangeAspect="1"/>
          </p:cNvPicPr>
          <p:nvPr/>
        </p:nvPicPr>
        <p:blipFill>
          <a:blip r:embed="rId2"/>
          <a:stretch>
            <a:fillRect/>
          </a:stretch>
        </p:blipFill>
        <p:spPr>
          <a:xfrm>
            <a:off x="6208035" y="0"/>
            <a:ext cx="5994400" cy="6858000"/>
          </a:xfrm>
          <a:prstGeom prst="rect">
            <a:avLst/>
          </a:prstGeom>
        </p:spPr>
      </p:pic>
      <p:sp>
        <p:nvSpPr>
          <p:cNvPr id="15" name="Нижний колонтитул 4">
            <a:extLst>
              <a:ext uri="{FF2B5EF4-FFF2-40B4-BE49-F238E27FC236}">
                <a16:creationId xmlns:a16="http://schemas.microsoft.com/office/drawing/2014/main" id="{B56C11E2-4E8E-3642-BDF1-C85172176F60}"/>
              </a:ext>
            </a:extLst>
          </p:cNvPr>
          <p:cNvSpPr>
            <a:spLocks noGrp="1"/>
          </p:cNvSpPr>
          <p:nvPr>
            <p:ph type="ftr" sz="quarter" idx="11"/>
          </p:nvPr>
        </p:nvSpPr>
        <p:spPr>
          <a:xfrm>
            <a:off x="388557" y="6235437"/>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en" sz="900" b="0" i="0" u="none" strike="noStrike">
                <a:latin typeface="Verdana"/>
              </a:rPr>
              <a:t>www.kazakhexport.kz</a:t>
            </a:r>
            <a:endParaRPr lang="ru-KZ" sz="900"/>
          </a:p>
        </p:txBody>
      </p:sp>
      <p:sp>
        <p:nvSpPr>
          <p:cNvPr id="16" name="Номер слайда 5">
            <a:extLst>
              <a:ext uri="{FF2B5EF4-FFF2-40B4-BE49-F238E27FC236}">
                <a16:creationId xmlns:a16="http://schemas.microsoft.com/office/drawing/2014/main" id="{8908FA04-BC86-454C-AEAA-FC199A9D9A9D}"/>
              </a:ext>
            </a:extLst>
          </p:cNvPr>
          <p:cNvSpPr>
            <a:spLocks noGrp="1"/>
          </p:cNvSpPr>
          <p:nvPr>
            <p:ph type="sldNum" sz="quarter" idx="12"/>
          </p:nvPr>
        </p:nvSpPr>
        <p:spPr>
          <a:xfrm>
            <a:off x="10883689" y="6235436"/>
            <a:ext cx="985563" cy="365125"/>
          </a:xfrm>
        </p:spPr>
        <p:txBody>
          <a:bodyPr>
            <a:noAutofit/>
          </a:bodyPr>
          <a:lstStyle>
            <a:lvl1pPr>
              <a:defRPr sz="90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en" sz="900" b="0" i="0" u="none" strike="noStrike">
                <a:latin typeface="Verdana"/>
              </a:rPr>
              <a:t>8</a:t>
            </a:r>
            <a:endParaRPr lang="ru-KZ" sz="900"/>
          </a:p>
        </p:txBody>
      </p:sp>
      <p:sp>
        <p:nvSpPr>
          <p:cNvPr id="2" name="Прямоугольник 1"/>
          <p:cNvSpPr/>
          <p:nvPr/>
        </p:nvSpPr>
        <p:spPr>
          <a:xfrm>
            <a:off x="451786" y="2188453"/>
            <a:ext cx="5777338" cy="2462213"/>
          </a:xfrm>
          <a:prstGeom prst="rect">
            <a:avLst/>
          </a:prstGeom>
        </p:spPr>
        <p:txBody>
          <a:bodyPr wrap="square">
            <a:noAutofit/>
          </a:bodyPr>
          <a:lstStyle/>
          <a:p>
            <a:pPr algn="just" rtl="0">
              <a:spcAft>
                <a:spcPct val="0"/>
              </a:spcAft>
              <a:tabLst>
                <a:tab pos="180340"/>
                <a:tab pos="630555"/>
              </a:tabLst>
            </a:pPr>
            <a:r>
              <a:rPr lang="en" sz="1400" b="0" i="0" u="none" strike="noStrike">
                <a:solidFill>
                  <a:srgbClr val="2F5597"/>
                </a:solidFill>
                <a:latin typeface="Verdana"/>
                <a:ea typeface="Verdana"/>
                <a:cs typeface="Arial"/>
              </a:rPr>
              <a:t>	Please note that when forming this memo, we were based on best practices and international experience and do not limit you only to the recommendations given. </a:t>
            </a:r>
          </a:p>
          <a:p>
            <a:pPr algn="just" rtl="0">
              <a:spcAft>
                <a:spcPct val="0"/>
              </a:spcAft>
              <a:tabLst>
                <a:tab pos="180340"/>
                <a:tab pos="630555"/>
              </a:tabLst>
            </a:pPr>
            <a:r>
              <a:rPr lang="en" sz="1400" b="0" i="0" u="none" strike="noStrike">
                <a:solidFill>
                  <a:srgbClr val="2F5597"/>
                </a:solidFill>
                <a:latin typeface="Verdana"/>
                <a:ea typeface="Verdana"/>
                <a:cs typeface="Arial"/>
              </a:rPr>
              <a:t>	We encourage our contractors to actively apply these rules and principles in their activities. 	This memo will be reviewed on a regular basis and, if necessary, adjusted to reflect current trends or changes in international standards.</a:t>
            </a:r>
          </a:p>
          <a:p>
            <a:pPr algn="just">
              <a:spcAft>
                <a:spcPct val="0"/>
              </a:spcAft>
              <a:tabLst>
                <a:tab pos="180340"/>
                <a:tab pos="630555"/>
              </a:tabLst>
            </a:pPr>
            <a:endParaRPr lang="ru-RU" sz="1400">
              <a:solidFill>
                <a:schemeClr val="accent1">
                  <a:lumMod val="7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4" name="Прямоугольник 3"/>
          <p:cNvSpPr/>
          <p:nvPr/>
        </p:nvSpPr>
        <p:spPr>
          <a:xfrm>
            <a:off x="-19283" y="1020947"/>
            <a:ext cx="6719476" cy="307777"/>
          </a:xfrm>
          <a:prstGeom prst="rect">
            <a:avLst/>
          </a:prstGeom>
        </p:spPr>
        <p:txBody>
          <a:bodyPr wrap="square">
            <a:noAutofit/>
          </a:bodyPr>
          <a:lstStyle/>
          <a:p>
            <a:pPr algn="ctr" rtl="0"/>
            <a:r>
              <a:rPr lang="en" sz="1400" b="1" i="0" u="none" strike="noStrike">
                <a:solidFill>
                  <a:srgbClr val="2F5597"/>
                </a:solidFill>
                <a:latin typeface="Verdana"/>
                <a:ea typeface="Verdana"/>
              </a:rPr>
              <a:t>KazakhExport ESC JSC </a:t>
            </a:r>
            <a:endParaRPr lang="ru-RU" sz="1400">
              <a:solidFill>
                <a:schemeClr val="accent1">
                  <a:lumMod val="75000"/>
                </a:schemeClr>
              </a:solidFill>
              <a:latin typeface="Verdana" panose="020b0604030504040204" pitchFamily="34" charset="0"/>
              <a:ea typeface="Verdana" panose="020b0604030504040204" pitchFamily="34" charset="0"/>
            </a:endParaRPr>
          </a:p>
        </p:txBody>
      </p:sp>
      <p:pic>
        <p:nvPicPr>
          <p:cNvPr id="7" name="Picture 2747"/>
          <p:cNvPicPr/>
          <p:nvPr/>
        </p:nvPicPr>
        <p:blipFill>
          <a:blip r:embed="rId3"/>
          <a:stretch>
            <a:fillRect/>
          </a:stretch>
        </p:blipFill>
        <p:spPr>
          <a:xfrm>
            <a:off x="692473" y="747480"/>
            <a:ext cx="999490" cy="854710"/>
          </a:xfrm>
          <a:prstGeom prst="rect">
            <a:avLst/>
          </a:prstGeom>
        </p:spPr>
      </p:pic>
    </p:spTree>
    <p:extLst>
      <p:ext uri="{BB962C8B-B14F-4D97-AF65-F5344CB8AC3E}">
        <p14:creationId xmlns:p14="http://schemas.microsoft.com/office/powerpoint/2010/main" val="927667463"/>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 name="Объект 9">
            <a:extLst>
              <a:ext uri="{FF2B5EF4-FFF2-40B4-BE49-F238E27FC236}">
                <a16:creationId xmlns:a16="http://schemas.microsoft.com/office/drawing/2014/main" id="{9CEB68B9-BCF7-3040-A3DA-3DE7767AE941}"/>
              </a:ext>
            </a:extLst>
          </p:cNvPr>
          <p:cNvPicPr>
            <a:picLocks noGrp="1" noChangeAspect="1"/>
          </p:cNvPicPr>
          <p:nvPr>
            <p:ph idx="1"/>
          </p:nvPr>
        </p:nvPicPr>
        <p:blipFill>
          <a:blip r:embed="rId2"/>
          <a:stretch>
            <a:fillRect/>
          </a:stretch>
        </p:blipFill>
        <p:spPr>
          <a:xfrm>
            <a:off x="0" y="-8313"/>
            <a:ext cx="6567777" cy="6866313"/>
          </a:xfrm>
        </p:spPr>
      </p:pic>
      <p:pic>
        <p:nvPicPr>
          <p:cNvPr id="12" name="Рисунок 11">
            <a:extLst>
              <a:ext uri="{FF2B5EF4-FFF2-40B4-BE49-F238E27FC236}">
                <a16:creationId xmlns:a16="http://schemas.microsoft.com/office/drawing/2014/main" id="{7B2572F1-5FD4-0A48-8DB9-A397529A04FD}"/>
              </a:ext>
            </a:extLst>
          </p:cNvPr>
          <p:cNvPicPr>
            <a:picLocks noChangeAspect="1"/>
          </p:cNvPicPr>
          <p:nvPr/>
        </p:nvPicPr>
        <p:blipFill>
          <a:blip r:embed="rId3"/>
          <a:stretch>
            <a:fillRect/>
          </a:stretch>
        </p:blipFill>
        <p:spPr>
          <a:xfrm>
            <a:off x="0" y="2191566"/>
            <a:ext cx="4292874" cy="4666434"/>
          </a:xfrm>
          <a:prstGeom prst="rect">
            <a:avLst/>
          </a:prstGeom>
        </p:spPr>
      </p:pic>
      <p:sp>
        <p:nvSpPr>
          <p:cNvPr id="42" name="Нижний колонтитул 4">
            <a:extLst>
              <a:ext uri="{FF2B5EF4-FFF2-40B4-BE49-F238E27FC236}">
                <a16:creationId xmlns:a16="http://schemas.microsoft.com/office/drawing/2014/main" id="{785D5C0C-35A5-4A44-9523-53ED45366742}"/>
              </a:ext>
            </a:extLst>
          </p:cNvPr>
          <p:cNvSpPr>
            <a:spLocks noGrp="1"/>
          </p:cNvSpPr>
          <p:nvPr>
            <p:ph type="ftr" sz="quarter" idx="11"/>
          </p:nvPr>
        </p:nvSpPr>
        <p:spPr>
          <a:xfrm>
            <a:off x="388557" y="6235437"/>
            <a:ext cx="1704739" cy="365125"/>
          </a:xfrm>
        </p:spPr>
        <p:txBody>
          <a:bodyPr>
            <a:noAutofit/>
          </a:bodyPr>
          <a:lstStyle>
            <a:lvl1pPr algn="l">
              <a:defRPr sz="90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en" sz="900" b="0" i="0" u="none" strike="noStrike">
                <a:solidFill>
                  <a:srgbClr val="FFFFFF"/>
                </a:solidFill>
                <a:latin typeface="Verdana"/>
              </a:rPr>
              <a:t>www.kazakhexport.kz</a:t>
            </a:r>
            <a:endParaRPr lang="ru-KZ" sz="900">
              <a:solidFill>
                <a:schemeClr val="bg1"/>
              </a:solidFill>
            </a:endParaRPr>
          </a:p>
        </p:txBody>
      </p:sp>
      <p:sp>
        <p:nvSpPr>
          <p:cNvPr id="43" name="Номер слайда 5">
            <a:extLst>
              <a:ext uri="{FF2B5EF4-FFF2-40B4-BE49-F238E27FC236}">
                <a16:creationId xmlns:a16="http://schemas.microsoft.com/office/drawing/2014/main" id="{11512A52-5B21-3A49-A8F6-4B8A2421E197}"/>
              </a:ext>
            </a:extLst>
          </p:cNvPr>
          <p:cNvSpPr>
            <a:spLocks noGrp="1"/>
          </p:cNvSpPr>
          <p:nvPr>
            <p:ph type="sldNum" sz="quarter" idx="12"/>
          </p:nvPr>
        </p:nvSpPr>
        <p:spPr>
          <a:xfrm>
            <a:off x="10883689" y="6235436"/>
            <a:ext cx="985563" cy="365125"/>
          </a:xfrm>
        </p:spPr>
        <p:txBody>
          <a:bodyPr>
            <a:noAutofit/>
          </a:bodyPr>
          <a:lstStyle>
            <a:lvl1pPr>
              <a:defRPr sz="900" b="0" i="0">
                <a:solidFill>
                  <a:srgbClr val="042054"/>
                </a:solidFill>
                <a:latin typeface="Verdana" panose="020b0604030504040204" pitchFamily="34" charset="0"/>
                <a:ea typeface="Verdana" panose="020b0604030504040204" pitchFamily="34" charset="0"/>
                <a:cs typeface="Verdana" panose="020b0604030504040204" pitchFamily="34" charset="0"/>
              </a:defRPr>
            </a:lvl1pPr>
          </a:lstStyle>
          <a:p>
            <a:pPr rtl="0"/>
            <a:r>
              <a:rPr lang="en" sz="900" b="0" i="0" u="none" strike="noStrike">
                <a:latin typeface="Verdana"/>
              </a:rPr>
              <a:t>9</a:t>
            </a:r>
            <a:endParaRPr lang="ru-KZ" sz="900"/>
          </a:p>
        </p:txBody>
      </p:sp>
      <p:sp>
        <p:nvSpPr>
          <p:cNvPr id="2" name="Прямоугольник 1"/>
          <p:cNvSpPr/>
          <p:nvPr/>
        </p:nvSpPr>
        <p:spPr>
          <a:xfrm>
            <a:off x="6430178" y="3052642"/>
            <a:ext cx="4873128" cy="369332"/>
          </a:xfrm>
          <a:prstGeom prst="rect">
            <a:avLst/>
          </a:prstGeom>
        </p:spPr>
        <p:txBody>
          <a:bodyPr wrap="square">
            <a:noAutofit/>
          </a:bodyPr>
          <a:lstStyle/>
          <a:p>
            <a:pPr indent="450215" algn="just" rtl="0">
              <a:spcAft>
                <a:spcPct val="0"/>
              </a:spcAft>
              <a:tabLst>
                <a:tab pos="630555"/>
              </a:tabLst>
            </a:pPr>
            <a:r>
              <a:rPr lang="en" sz="1800" b="1" i="0" u="none" strike="noStrike">
                <a:solidFill>
                  <a:srgbClr val="2F5597"/>
                </a:solidFill>
                <a:latin typeface="Verdana"/>
                <a:ea typeface="Verdana"/>
              </a:rPr>
              <a:t>Thank you for your attention!</a:t>
            </a:r>
            <a:endParaRPr lang="ru-RU" sz="1600" b="1">
              <a:solidFill>
                <a:schemeClr val="accent1">
                  <a:lumMod val="75000"/>
                </a:schemeClr>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39191858"/>
      </p:ext>
    </p:extLst>
  </p:cSld>
  <p:clrMapOvr>
    <a:masterClrMapping/>
  </p:clrMapOvr>
  <p:transition/>
  <p:timing/>
</p:sld>
</file>

<file path=ppt/tags/tag1.xml><?xml version="1.0" encoding="utf-8"?>
<p:tagLst xmlns:p="http://schemas.openxmlformats.org/presentationml/2006/main">
  <p:tag name="AS_NET" val="3.1.12"/>
  <p:tag name="AS_OS" val="Unix 5.4.209.116"/>
  <p:tag name="AS_RELEASE_DATE" val="2020.03.14"/>
  <p:tag name="AS_TITLE" val="Aspose.Slides for .NET Standard 2.0"/>
  <p:tag name="AS_VERSION" val="20.3"/>
</p:tagLst>
</file>

<file path=ppt/theme/theme1.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Пустая презентация_картинки" id="{65C53F42-2FB1-4BA5-A355-17316CD03ACD}" vid="{3978FEF2-48F4-47EA-9F54-A1FB5AE72E84}"/>
    </a:ext>
  </a:extLst>
</a:theme>
</file>

<file path=ppt/theme/theme2.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Пустая презентация_картинки</Template>
  <Company/>
  <PresentationFormat>Широкоэкранный</PresentationFormat>
  <Paragraphs>77</Paragraphs>
  <Slides>9</Slides>
  <Notes>0</Notes>
  <TotalTime>5264</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9</vt:i4>
      </vt:variant>
    </vt:vector>
  </HeadingPairs>
  <TitlesOfParts>
    <vt:vector baseType="lpstr" size="15">
      <vt:lpstr>Arial</vt:lpstr>
      <vt:lpstr>Calibri Light</vt:lpstr>
      <vt:lpstr>Calibri</vt:lpstr>
      <vt:lpstr>Verdana</vt:lpstr>
      <vt:lpstr>Segoe UI Historic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Презентация PowerPoint</dc:title>
  <dc:creator>Надира Абенова</dc:creator>
  <cp:lastModifiedBy>Надира Абенова</cp:lastModifiedBy>
  <cp:revision>73</cp:revision>
  <dcterms:created xsi:type="dcterms:W3CDTF">2022-07-25T08:39:54Z</dcterms:created>
  <dcterms:modified xsi:type="dcterms:W3CDTF">2024-03-11T12:19:04Z</dcterms:modified>
</cp:coreProperties>
</file>