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08" r:id="rId2"/>
    <p:sldId id="321" r:id="rId3"/>
    <p:sldId id="319" r:id="rId4"/>
    <p:sldId id="328" r:id="rId5"/>
    <p:sldId id="327" r:id="rId6"/>
    <p:sldId id="326" r:id="rId7"/>
    <p:sldId id="333" r:id="rId8"/>
    <p:sldId id="257" r:id="rId9"/>
    <p:sldId id="323" r:id="rId1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6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054"/>
    <a:srgbClr val="02B3EB"/>
    <a:srgbClr val="95DEEA"/>
    <a:srgbClr val="E0E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53"/>
  </p:normalViewPr>
  <p:slideViewPr>
    <p:cSldViewPr snapToGrid="0" snapToObjects="1">
      <p:cViewPr varScale="1">
        <p:scale>
          <a:sx n="69" d="100"/>
          <a:sy n="69" d="100"/>
        </p:scale>
        <p:origin x="3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4DE1E-A638-DC42-AC40-FB42D847731E}" type="datetimeFigureOut">
              <a:rPr lang="ru-KZ" smtClean="0"/>
              <a:t>09.01.2024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C5BBA-1127-B047-9254-0B82A41C285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1223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9DC3F-CE42-8D44-A48E-6939DD6EC4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368" y="3188875"/>
            <a:ext cx="4360049" cy="1352389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55D78-2297-9449-8B56-C806945E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368" y="6133513"/>
            <a:ext cx="748553" cy="365125"/>
          </a:xfrm>
        </p:spPr>
        <p:txBody>
          <a:bodyPr/>
          <a:lstStyle>
            <a:lvl1pPr>
              <a:defRPr>
                <a:solidFill>
                  <a:srgbClr val="02B3E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US"/>
              <a:t>2022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61838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591AC-E525-B14A-A457-7EF53B03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79E2D8-C133-AE49-891C-A933F20C6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C462EF-86DE-4249-940F-DF6504C41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394F1C-7B6B-7E40-9A09-807DF235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024E-9253-B848-82DA-70C2F7DA91F7}" type="datetimeFigureOut">
              <a:rPr lang="ru-KZ" smtClean="0"/>
              <a:t>09.01.2024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CC8CCA-756E-9B4C-ADFF-65BC0939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34FEEF-CA71-FC44-B45D-29EFAC15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6415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0FD6C-FC83-E347-834E-AAD4E3D6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367DD4-A612-904A-850D-2ED2E58E5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A3A32-2BF1-204A-A454-1ABC4C8D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024E-9253-B848-82DA-70C2F7DA91F7}" type="datetimeFigureOut">
              <a:rPr lang="ru-KZ" smtClean="0"/>
              <a:t>09.01.2024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B98D42-7A8F-554C-87F0-CB26A665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1EF3F-BD28-7148-B733-751F74A1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370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71A145-1122-1641-9D40-FA187F36A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A8EAEA-7BD2-6B44-8847-3A0221452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978E7E-38E4-DF4C-ACFB-A7495CC0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024E-9253-B848-82DA-70C2F7DA91F7}" type="datetimeFigureOut">
              <a:rPr lang="ru-KZ" smtClean="0"/>
              <a:t>09.01.2024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69BC1-8C21-7E4C-8CF5-B885F83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64C31B-7EA5-EC47-AA80-B6ECD941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75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319BF-969A-A642-8BBD-3388DBE3F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557" y="257438"/>
            <a:ext cx="7507667" cy="1131166"/>
          </a:xfrm>
        </p:spPr>
        <p:txBody>
          <a:bodyPr/>
          <a:lstStyle>
            <a:lvl1pPr>
              <a:defRPr sz="2400" b="1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294EE8-B623-B945-9AC5-8F387837D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57" y="2584502"/>
            <a:ext cx="5785531" cy="3483790"/>
          </a:xfrm>
        </p:spPr>
        <p:txBody>
          <a:bodyPr/>
          <a:lstStyle>
            <a:lvl1pPr>
              <a:lnSpc>
                <a:spcPct val="100000"/>
              </a:lnSpc>
              <a:buFontTx/>
              <a:buBlip>
                <a:blip r:embed="rId2"/>
              </a:buBlip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0C11A-641C-C845-8DF2-15319B59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557" y="6235437"/>
            <a:ext cx="1704739" cy="365125"/>
          </a:xfrm>
        </p:spPr>
        <p:txBody>
          <a:bodyPr/>
          <a:lstStyle>
            <a:lvl1pPr algn="l">
              <a:defRPr sz="9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" dirty="0" err="1"/>
              <a:t>www.kazakhexport.kz</a:t>
            </a:r>
            <a:endParaRPr lang="ru-KZ" sz="9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7FF82-C6AD-9344-8260-398327CF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3689" y="6235436"/>
            <a:ext cx="985563" cy="365125"/>
          </a:xfrm>
        </p:spPr>
        <p:txBody>
          <a:bodyPr/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8230AC4-931F-2541-984F-431D72A143BD}" type="slidenum">
              <a:rPr lang="ru-KZ" smtClean="0"/>
              <a:pPr/>
              <a:t>‹#›</a:t>
            </a:fld>
            <a:endParaRPr lang="ru-KZ" sz="9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61D29C-170F-0844-B6E2-990B876050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8075" y="481457"/>
            <a:ext cx="1021563" cy="3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06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1368" userDrawn="1">
          <p15:clr>
            <a:srgbClr val="FBAE40"/>
          </p15:clr>
        </p15:guide>
        <p15:guide id="4" pos="1504" userDrawn="1">
          <p15:clr>
            <a:srgbClr val="FBAE40"/>
          </p15:clr>
        </p15:guide>
        <p15:guide id="5" pos="2570" userDrawn="1">
          <p15:clr>
            <a:srgbClr val="FBAE40"/>
          </p15:clr>
        </p15:guide>
        <p15:guide id="6" pos="2706" userDrawn="1">
          <p15:clr>
            <a:srgbClr val="FBAE40"/>
          </p15:clr>
        </p15:guide>
        <p15:guide id="7" pos="3772" userDrawn="1">
          <p15:clr>
            <a:srgbClr val="FBAE40"/>
          </p15:clr>
        </p15:guide>
        <p15:guide id="8" pos="3908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5110" userDrawn="1">
          <p15:clr>
            <a:srgbClr val="FBAE40"/>
          </p15:clr>
        </p15:guide>
        <p15:guide id="11" pos="6176" userDrawn="1">
          <p15:clr>
            <a:srgbClr val="FBAE40"/>
          </p15:clr>
        </p15:guide>
        <p15:guide id="12" pos="6312" userDrawn="1">
          <p15:clr>
            <a:srgbClr val="FBAE40"/>
          </p15:clr>
        </p15:guide>
        <p15:guide id="13" pos="7378" userDrawn="1">
          <p15:clr>
            <a:srgbClr val="FBAE40"/>
          </p15:clr>
        </p15:guide>
        <p15:guide id="14" orient="horz" pos="40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ABACF5-30B7-E342-AF50-80B1FFDCA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367" y="481457"/>
            <a:ext cx="1030524" cy="38404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E294EE8-B623-B945-9AC5-8F387837D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57" y="2584502"/>
            <a:ext cx="5785531" cy="3483790"/>
          </a:xfrm>
        </p:spPr>
        <p:txBody>
          <a:bodyPr/>
          <a:lstStyle>
            <a:lvl1pPr>
              <a:lnSpc>
                <a:spcPct val="100000"/>
              </a:lnSpc>
              <a:buFontTx/>
              <a:buBlip>
                <a:blip r:embed="rId3"/>
              </a:buBlip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0C11A-641C-C845-8DF2-15319B59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557" y="6235437"/>
            <a:ext cx="1704739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" dirty="0" err="1"/>
              <a:t>www.kazakhexport.kz</a:t>
            </a:r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7FF82-C6AD-9344-8260-398327CF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3689" y="6235436"/>
            <a:ext cx="985563" cy="365125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8230AC4-931F-2541-984F-431D72A143BD}" type="slidenum">
              <a:rPr lang="ru-KZ" smtClean="0"/>
              <a:pPr/>
              <a:t>‹#›</a:t>
            </a:fld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86D2BA1-18DD-2A42-898D-EE526D025CD8}"/>
              </a:ext>
            </a:extLst>
          </p:cNvPr>
          <p:cNvSpPr txBox="1">
            <a:spLocks/>
          </p:cNvSpPr>
          <p:nvPr userDrawn="1"/>
        </p:nvSpPr>
        <p:spPr>
          <a:xfrm>
            <a:off x="388557" y="257438"/>
            <a:ext cx="7507667" cy="1131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ОБРАЗЕЦ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ЗАГОЛОВКА</a:t>
            </a:r>
            <a:endParaRPr lang="ru-K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86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1368" userDrawn="1">
          <p15:clr>
            <a:srgbClr val="FBAE40"/>
          </p15:clr>
        </p15:guide>
        <p15:guide id="4" pos="1504" userDrawn="1">
          <p15:clr>
            <a:srgbClr val="FBAE40"/>
          </p15:clr>
        </p15:guide>
        <p15:guide id="5" pos="2570" userDrawn="1">
          <p15:clr>
            <a:srgbClr val="FBAE40"/>
          </p15:clr>
        </p15:guide>
        <p15:guide id="6" pos="2706" userDrawn="1">
          <p15:clr>
            <a:srgbClr val="FBAE40"/>
          </p15:clr>
        </p15:guide>
        <p15:guide id="7" pos="3772" userDrawn="1">
          <p15:clr>
            <a:srgbClr val="FBAE40"/>
          </p15:clr>
        </p15:guide>
        <p15:guide id="8" pos="3908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5110" userDrawn="1">
          <p15:clr>
            <a:srgbClr val="FBAE40"/>
          </p15:clr>
        </p15:guide>
        <p15:guide id="11" pos="6176" userDrawn="1">
          <p15:clr>
            <a:srgbClr val="FBAE40"/>
          </p15:clr>
        </p15:guide>
        <p15:guide id="12" pos="6312" userDrawn="1">
          <p15:clr>
            <a:srgbClr val="FBAE40"/>
          </p15:clr>
        </p15:guide>
        <p15:guide id="13" pos="7378" userDrawn="1">
          <p15:clr>
            <a:srgbClr val="FBAE40"/>
          </p15:clr>
        </p15:guide>
        <p15:guide id="14" orient="horz" pos="40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981FC-3981-3845-9251-41CE9D5F5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5E2FA5-7615-4449-AD3D-7BBD55934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8B06DE-D503-4342-AEEF-8E37005A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024E-9253-B848-82DA-70C2F7DA91F7}" type="datetimeFigureOut">
              <a:rPr lang="ru-KZ" smtClean="0"/>
              <a:t>09.01.2024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A2D82D-10E4-3242-8B89-46187FA9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79AE8A-BC57-6446-8D08-C78FBB21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4693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6E11E-1D36-474B-A6E5-CE46EC92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7C5A7-0708-E044-B988-FF030B000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63FF8F-3BE8-BE47-937B-C5B68E1ED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2988EB-A2BE-EA41-960D-DBDF143B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024E-9253-B848-82DA-70C2F7DA91F7}" type="datetimeFigureOut">
              <a:rPr lang="ru-KZ" smtClean="0"/>
              <a:t>09.01.2024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63537E-4E78-2B4C-B0E4-BCD9A46D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3CF66E-604D-274B-8593-2E3A0FAE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2667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310FC-0DEB-D34E-905E-FA181490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570D95-327E-DC48-9DE8-6BECD6D8F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5B4916-43D3-954F-874D-489742FC7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2775F4-3AE7-8644-B337-88F0A67D2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E37DCD-1FA7-9042-824F-E3A8AD8D8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3D880D-DC13-A744-9468-E8198052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024E-9253-B848-82DA-70C2F7DA91F7}" type="datetimeFigureOut">
              <a:rPr lang="ru-KZ" smtClean="0"/>
              <a:t>09.01.2024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B26857-291F-6747-A94D-8495163C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A84BBA-E5A5-404E-8886-7E5E65D7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091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7DDC6-F84B-4446-AE4E-29537717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A6FE6B-C818-B94F-84CD-FA59ED5E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024E-9253-B848-82DA-70C2F7DA91F7}" type="datetimeFigureOut">
              <a:rPr lang="ru-KZ" smtClean="0"/>
              <a:t>09.01.2024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1C92EE-036B-F047-91C5-6CD9D7C4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E5B533-C291-8C47-AD48-E812195B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439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99BA7-D8A7-1F41-B12E-E0E775D3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024E-9253-B848-82DA-70C2F7DA91F7}" type="datetimeFigureOut">
              <a:rPr lang="ru-KZ" smtClean="0"/>
              <a:t>09.01.2024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FDC85F-CCCA-7D42-822E-69DD4CFA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04BA3B-D946-4E4B-AD68-39AAD542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886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49318-549B-E845-8D82-4F9749C9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1B1EE4-57B1-D748-830F-B7DCD460B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6866D5-DA09-324D-808E-FC5744FB3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BBF79A-3EE0-9041-AF54-D2C3AC92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024E-9253-B848-82DA-70C2F7DA91F7}" type="datetimeFigureOut">
              <a:rPr lang="ru-KZ" smtClean="0"/>
              <a:t>09.01.2024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A5BAF-ACB6-7549-BC22-12C492D1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39EBF-96DA-D74A-978D-0077F6E9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387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F15EE-CDAB-E849-8C36-DE02A8D2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38" y="365125"/>
            <a:ext cx="5586292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0CB82C-7C93-6A41-B65C-97B9D9E2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938" y="1825625"/>
            <a:ext cx="55862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ru-KZ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9804D8-9422-3D45-8F0E-D8506AEA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1024E-9253-B848-82DA-70C2F7DA91F7}" type="datetimeFigureOut">
              <a:rPr lang="ru-KZ" smtClean="0"/>
              <a:t>09.01.2024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40DC7-F41C-EA48-9011-704E4E2A1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E0D18-7A9C-6A46-BD8C-2DACDA464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845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6814DF-6BFB-1F42-A589-9A523C5CA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025" y="2210682"/>
            <a:ext cx="569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«ЭСК «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KazakhExport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025" y="2733902"/>
            <a:ext cx="54691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Памятка по устойчивому развитию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поставщиков </a:t>
            </a:r>
          </a:p>
          <a:p>
            <a:pPr algn="ctr"/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5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F088A8-BCFC-5943-9B4A-7E64948F0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5"/>
            <a:ext cx="7486068" cy="6858000"/>
          </a:xfrm>
          <a:prstGeom prst="rect">
            <a:avLst/>
          </a:prstGeom>
        </p:spPr>
      </p:pic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id="{3263FC62-2378-504E-BEB4-3C6D5412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3689" y="6235436"/>
            <a:ext cx="985563" cy="365125"/>
          </a:xfrm>
        </p:spPr>
        <p:txBody>
          <a:bodyPr/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8230AC4-931F-2541-984F-431D72A143BD}" type="slidenum">
              <a:rPr lang="ru-KZ" smtClean="0">
                <a:solidFill>
                  <a:schemeClr val="bg1"/>
                </a:solidFill>
              </a:rPr>
              <a:pPr/>
              <a:t>2</a:t>
            </a:fld>
            <a:endParaRPr lang="ru-KZ" sz="9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8787" y="2703523"/>
            <a:ext cx="52876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eriod"/>
              <a:tabLst>
                <a:tab pos="450215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Historic" panose="020B0502040204020203" pitchFamily="34" charset="0"/>
              </a:rPr>
              <a:t>Введение</a:t>
            </a:r>
          </a:p>
          <a:p>
            <a:pPr marL="342900" indent="-342900" algn="just">
              <a:spcAft>
                <a:spcPts val="0"/>
              </a:spcAft>
              <a:buAutoNum type="arabicPeriod"/>
              <a:tabLst>
                <a:tab pos="450215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Historic" panose="020B0502040204020203" pitchFamily="34" charset="0"/>
              </a:rPr>
              <a:t>Деловая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Historic" panose="020B0502040204020203" pitchFamily="34" charset="0"/>
              </a:rPr>
              <a:t>этика	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Segoe UI Historic" panose="020B0502040204020203" pitchFamily="34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  <a:tabLst>
                <a:tab pos="450215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Historic" panose="020B0502040204020203" pitchFamily="34" charset="0"/>
              </a:rPr>
              <a:t>Соблюдение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Historic" panose="020B0502040204020203" pitchFamily="34" charset="0"/>
              </a:rPr>
              <a:t>прав человека и условий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Historic" panose="020B0502040204020203" pitchFamily="34" charset="0"/>
              </a:rPr>
              <a:t>труда</a:t>
            </a:r>
          </a:p>
          <a:p>
            <a:pPr marL="342900" indent="-342900" algn="just">
              <a:spcAft>
                <a:spcPts val="0"/>
              </a:spcAft>
              <a:buAutoNum type="arabicPeriod"/>
              <a:tabLst>
                <a:tab pos="450215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Historic" panose="020B0502040204020203" pitchFamily="34" charset="0"/>
              </a:rPr>
              <a:t>Здоровье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Historic" panose="020B0502040204020203" pitchFamily="34" charset="0"/>
              </a:rPr>
              <a:t>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Historic" panose="020B0502040204020203" pitchFamily="34" charset="0"/>
              </a:rPr>
              <a:t>безопасность</a:t>
            </a:r>
          </a:p>
          <a:p>
            <a:pPr marL="342900" indent="-342900" algn="just">
              <a:spcAft>
                <a:spcPts val="0"/>
              </a:spcAft>
              <a:buAutoNum type="arabicPeriod"/>
              <a:tabLst>
                <a:tab pos="450215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Historic" panose="020B0502040204020203" pitchFamily="34" charset="0"/>
              </a:rPr>
              <a:t>Охрана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Historic" panose="020B0502040204020203" pitchFamily="34" charset="0"/>
              </a:rPr>
              <a:t>окружающей среды и вклад в устойчивое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Historic" panose="020B0502040204020203" pitchFamily="34" charset="0"/>
              </a:rPr>
              <a:t>развитие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Historic" panose="020B0502040204020203" pitchFamily="34" charset="0"/>
              </a:rPr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44316" y="952480"/>
            <a:ext cx="1843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43963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763F71-DF36-AB4D-BC4F-BE40EA66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5" name="Нижний колонтитул 4">
            <a:extLst>
              <a:ext uri="{FF2B5EF4-FFF2-40B4-BE49-F238E27FC236}">
                <a16:creationId xmlns:a16="http://schemas.microsoft.com/office/drawing/2014/main" id="{E899E74E-464B-E64F-B597-61C9588D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557" y="6492874"/>
            <a:ext cx="1704739" cy="365125"/>
          </a:xfrm>
        </p:spPr>
        <p:txBody>
          <a:bodyPr/>
          <a:lstStyle>
            <a:lvl1pPr algn="l">
              <a:defRPr sz="9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" dirty="0" err="1"/>
              <a:t>www.kazakhexport.kz</a:t>
            </a:r>
            <a:endParaRPr lang="ru-KZ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0926" y="527174"/>
            <a:ext cx="1388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Введение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6580" y="1271351"/>
            <a:ext cx="116287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Цели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устойчивого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развития (ЦУР) –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это глобально-принятые цели направленные на ликвидацию бедности и нищеты, борьбу с неравенством и несправедливостью, а также защиту планеты и обеспечению мира и процветания для всего населения. До 2030 года были отобраны 17 ключевых направлений, реализация которых может потенциально привести страну к устойчивому развитию всех основных сфер жизни и решению глобальных проблем, касающихся каждого человека в этом мире.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2017 году Общество стало участником Глобального договора ООН (ГД ООН) - крупнейшей в мире инициативы лидеров для развития, внедрения и информирования о лучших бизнес-практиках в области устойчивого развития.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Общество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стремится соблюдать, внедрять и продвигать основополагающие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принципы:</a:t>
            </a:r>
          </a:p>
          <a:p>
            <a:pPr marL="9017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защите прав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человека</a:t>
            </a:r>
          </a:p>
          <a:p>
            <a:pPr marL="9017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обеспечения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достойных условий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труда</a:t>
            </a:r>
          </a:p>
          <a:p>
            <a:pPr marL="9017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защиты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окружающей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среды</a:t>
            </a:r>
          </a:p>
          <a:p>
            <a:pPr marL="9017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антикоррупционной деятельности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основе десяти принципов ГД ООН лежит идея о том, что корпоративная устойчивость начинается с основанного на принципах, подхода к ведению бизнеса - это «как» бизнес действует в обществе. Это означает ведение деятельности таким образом, чтобы соответствовать фундаментальным обязанностям в каждой из 4-х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областей.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Вклад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АО «ЭСК «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KazakhExport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достижение принципов устойчивого развития проявляется путем поддержки экспортеров, предоставляя широкую линейки страховых продуктов, оказанием нефинансовых мер поддержки, поэтапным применением цифровых технологий для удаленного обслуживания своих клиентов, автоматизацией внутренних бизнес-процессов, развитием человеческого капитала.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57" y="257501"/>
            <a:ext cx="969348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763F71-DF36-AB4D-BC4F-BE40EA66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5" name="Нижний колонтитул 4">
            <a:extLst>
              <a:ext uri="{FF2B5EF4-FFF2-40B4-BE49-F238E27FC236}">
                <a16:creationId xmlns:a16="http://schemas.microsoft.com/office/drawing/2014/main" id="{E899E74E-464B-E64F-B597-61C9588D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557" y="6492874"/>
            <a:ext cx="1704739" cy="365125"/>
          </a:xfrm>
        </p:spPr>
        <p:txBody>
          <a:bodyPr/>
          <a:lstStyle>
            <a:lvl1pPr algn="l">
              <a:defRPr sz="9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" dirty="0" err="1"/>
              <a:t>www.kazakhexport.kz</a:t>
            </a:r>
            <a:endParaRPr lang="ru-KZ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3124" y="411390"/>
            <a:ext cx="1997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Деловая этика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6896" y="1264815"/>
            <a:ext cx="114136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Деловая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корпоративная этика представляет собой комплекс ценностей, норм и законов, принятых в сфере деловых отношений. Основой корпоративной этики является соблюдение этических норм уважения к людям, обществу и окружающей среде.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АО «ЭСК «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KazakhExport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осуществляет свою деятельность в соответствии с нормами и принципами деловой этики и ожидает от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контрагентов,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добросовестного, открытого и ответственного ведения бизнеса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Мы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ожидаем от своих поставщиков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1) соблюдения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законодательства Республики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Казахстан;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ведения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бизнеса в соответствии с нормами честной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конкуренции;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3) применения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системы управления человеческими ресурсами и обеспечения (сохранения) здоровья работников, которая должна базироваться на уважении прав работников, включая свободу объединений и право на заключение коллективных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договоров,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данная система должна обеспечивать справедливое отношение к работникам, создание для них безопасных и здоровых условий труда, осуществления предупреждения и предотвращения неблагоприятного воздействия на здоровье и безопасность групп населения 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потребителей</a:t>
            </a:r>
          </a:p>
          <a:p>
            <a:pPr algn="just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4) применения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системы добросовестного корпоративного управления, основанной на принципах справедливости, честности, ответственности, прозрачности, профессионализма 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компетентности,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добросовестное корпоративное управление предполагает уважение прав и интересов всех заинтересованных в деятельности организации лиц и способствует ее успешной деятельности, в том числе росту ее рыночной стоимости, поддержанию финансовой стабильности 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прибыльности</a:t>
            </a:r>
          </a:p>
          <a:p>
            <a:pPr algn="just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5) защиты и недопущения неправомерного использования, раскрытия или изменения информации в соответствии со всеми применимыми законами о защите персональных данных при сборе, хранении, обработке или передаче персональных данных</a:t>
            </a:r>
          </a:p>
          <a:p>
            <a:pPr algn="just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6) недопущения любой формы вымогательства, хищении, соответствие Политики противодействия коррупции </a:t>
            </a:r>
          </a:p>
          <a:p>
            <a:pPr algn="just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7) предоставления информации о любых ситуациях представляющих собой конфликт интересов (ситуация, при которой существует риск того, что личные интересы сотрудника или контрагента негативно повлияют на законные деловые интересы</a:t>
            </a:r>
          </a:p>
          <a:p>
            <a:pPr algn="just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8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соблюдения высоких стандартов деловой репутации. Исключения возможности публикации официальных заявлений от имени общества или со ссылкой на компанию без письменного разрешения уполномоченных лиц.</a:t>
            </a:r>
          </a:p>
          <a:p>
            <a:pPr algn="just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9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соблюдения требований , заключенных с обществом соглашений и договоров, касающихся защиты конфиденциальной информации </a:t>
            </a: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57" y="138477"/>
            <a:ext cx="983043" cy="78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763F71-DF36-AB4D-BC4F-BE40EA66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5" name="Нижний колонтитул 4">
            <a:extLst>
              <a:ext uri="{FF2B5EF4-FFF2-40B4-BE49-F238E27FC236}">
                <a16:creationId xmlns:a16="http://schemas.microsoft.com/office/drawing/2014/main" id="{E899E74E-464B-E64F-B597-61C9588D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557" y="6492874"/>
            <a:ext cx="1704739" cy="365125"/>
          </a:xfrm>
        </p:spPr>
        <p:txBody>
          <a:bodyPr/>
          <a:lstStyle>
            <a:lvl1pPr algn="l">
              <a:defRPr sz="9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" dirty="0" err="1"/>
              <a:t>www.kazakhexport.kz</a:t>
            </a:r>
            <a:endParaRPr lang="ru-KZ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09937" y="411389"/>
            <a:ext cx="5466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СОБЛЮДЕНИЕ ПРАВ ЧЕЛОВЕКА И УСЛОВИЯ ТРУДА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557" y="1233651"/>
            <a:ext cx="116109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«ЭСК «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KazakhExport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уделяет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особое внимание вопросам кадровой политики и созданию благоприятных условий труда для сотрудников, придерживаясь принципов равенства, справедливости и уважения основных прав человека. Для нас важно, чтобы наши поставщики обеспечивали своим сотрудникам достойные условия труда в соответствии с требованиями законодательства и отраслевыми стандартами, а также предпринимали необходимые меры для расширения социальной поддержки, обучения и развития персонала.</a:t>
            </a:r>
          </a:p>
          <a:p>
            <a:pPr algn="just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Мы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ожидаем от своих поставщиков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соблюдения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признанных на международном уровне прав и свобод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человека;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недопущения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применения любых форм детского труда в своей деловой деятельности в соответствии с основными международными трудовыми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стандартами;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предоставления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своим сотрудникам равных возможностей и благоприятных условий труда, исходя из их индивидуальных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особенностей;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недопущения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использования принудительного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труда; 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предоставления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всем своим работникам оформленного в письменном виде трудового договора, в котором регламентируются условия труда: время работы для сотрудников не должно превышать максимально установленный действующим национальным законодательством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лимит;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предоставления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работникам необходимого времени на отдых в соответствии с законодательством, в том числе дополнительные дни отдыха за сверхурочную работу, а также ежегодный отпуск, больничный, отпуск по уходу за ребенком и иные применимые формы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отпусков;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обеспечения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работников комфортными условиями труда на рабочем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месте;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обеспечения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выплаты работникам заработной платы в соответствии с требованиями действующего национального законодательства в размере, обеспечивающем достойный уровень жизни сотрудников и их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семей.</a:t>
            </a:r>
          </a:p>
        </p:txBody>
      </p:sp>
    </p:spTree>
    <p:extLst>
      <p:ext uri="{BB962C8B-B14F-4D97-AF65-F5344CB8AC3E}">
        <p14:creationId xmlns:p14="http://schemas.microsoft.com/office/powerpoint/2010/main" val="12272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763F71-DF36-AB4D-BC4F-BE40EA66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5" name="Нижний колонтитул 4">
            <a:extLst>
              <a:ext uri="{FF2B5EF4-FFF2-40B4-BE49-F238E27FC236}">
                <a16:creationId xmlns:a16="http://schemas.microsoft.com/office/drawing/2014/main" id="{E899E74E-464B-E64F-B597-61C9588D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557" y="6492874"/>
            <a:ext cx="1704739" cy="365125"/>
          </a:xfrm>
        </p:spPr>
        <p:txBody>
          <a:bodyPr/>
          <a:lstStyle>
            <a:lvl1pPr algn="l">
              <a:defRPr sz="9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" dirty="0" err="1"/>
              <a:t>www.kazakhexport.kz</a:t>
            </a:r>
            <a:endParaRPr lang="ru-KZ" sz="9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72226" y="519598"/>
            <a:ext cx="3217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ЗДОРОВЬЕ И БЕЗОПАСНОСТЬ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595" y="1339116"/>
            <a:ext cx="11562811" cy="4660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6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АО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«ЭСК «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KazakhExport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создает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для своих работников максимально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комфортные условия труда, уделяет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большое внимание здоровью и благополучию работников.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Забота о здоровье работников является одной из главных целей кадровой политики и включает в себя создание безопасных рабочих мест, социальную поддержку и обеспечение охраны труда. Нашим поставщикам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также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необходимо принимать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соответствующие меры по обеспечению безопасности и благополучия своих сотрудников на рабочем месте и за его пределами в соответствии с утвержденной в компании политикой и процедурами по охране труда и технике безопасности.</a:t>
            </a:r>
          </a:p>
          <a:p>
            <a:pPr indent="449580" algn="just">
              <a:lnSpc>
                <a:spcPct val="106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Мы ожидаем от своих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поставщиков:</a:t>
            </a:r>
          </a:p>
          <a:p>
            <a:pPr marL="342900" indent="-342900" algn="just">
              <a:lnSpc>
                <a:spcPct val="106000"/>
              </a:lnSpc>
              <a:spcAft>
                <a:spcPts val="0"/>
              </a:spcAft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оздания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своих сотрудников безопасных и здоровых условий труда в соответствии со всеми применимыми законами, нормативными требованиями и лучшими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практиками;</a:t>
            </a:r>
          </a:p>
          <a:p>
            <a:pPr marL="342900" indent="-342900" algn="just">
              <a:lnSpc>
                <a:spcPct val="106000"/>
              </a:lnSpc>
              <a:spcAft>
                <a:spcPts val="0"/>
              </a:spcAft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предоставления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своим сотрудникам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мерах безопасности, которые приняты на рабочих местах с выявленными факторами риска. Они должны пройти соответствующее обучение для обеспечения их надлежащей защиты на постоянной основе.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0"/>
              </a:spcAft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соответствии с требованиями промышленной безопасности обеспечения сотрудников всеми необходимыми средствами индивидуальной защиты, предоставления полноценного технического обслуживания и необходимых технических мер защиты, включая доступность первой медицинской помощи, в целях минимизации рисков для здоровья и безопасности на рабочем месте и предотвращения несчастных случаев и профессиональных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заболеваний;</a:t>
            </a:r>
          </a:p>
          <a:p>
            <a:pPr marL="342900" indent="-342900" algn="just">
              <a:lnSpc>
                <a:spcPct val="106000"/>
              </a:lnSpc>
              <a:spcAft>
                <a:spcPts val="0"/>
              </a:spcAft>
              <a:buAutoNum type="arabicParenR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рганизации проведения противопожарных инструктажей с целью доведения до работников основных требований пожарной безопасности;</a:t>
            </a:r>
          </a:p>
          <a:p>
            <a:pPr marL="342900" indent="-342900" algn="just">
              <a:lnSpc>
                <a:spcPct val="106000"/>
              </a:lnSpc>
              <a:spcAft>
                <a:spcPts val="0"/>
              </a:spcAft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Организации и проведения периодических медицинских осмотров для сотрудников.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57" y="189449"/>
            <a:ext cx="104860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763F71-DF36-AB4D-BC4F-BE40EA66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5" name="Нижний колонтитул 4">
            <a:extLst>
              <a:ext uri="{FF2B5EF4-FFF2-40B4-BE49-F238E27FC236}">
                <a16:creationId xmlns:a16="http://schemas.microsoft.com/office/drawing/2014/main" id="{E899E74E-464B-E64F-B597-61C9588D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557" y="6492874"/>
            <a:ext cx="1704739" cy="365125"/>
          </a:xfrm>
        </p:spPr>
        <p:txBody>
          <a:bodyPr/>
          <a:lstStyle>
            <a:lvl1pPr algn="l">
              <a:defRPr sz="9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" dirty="0" err="1"/>
              <a:t>www.kazakhexport.kz</a:t>
            </a:r>
            <a:endParaRPr lang="ru-KZ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8557" y="270688"/>
            <a:ext cx="6417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Охрана окружающей среды и вклад в устойчивое развитие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716" y="1098825"/>
            <a:ext cx="1163052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АО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«ЭСК «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KazakhExport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являясь участником Глобального договора ООН руководствуется принципами устойчивого развития и стремится вносить свой вклад в область охраны окружающей среды. Несмотря на то, что АО «ЭСК «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KazakhExport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своей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деятельностью не оказывает существенного воздействия на окружающую среду, снижение собственного воздействия является одной из стратегических целей нашей компании.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Нашим поставщикам необходимо стремиться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минимизации негативного воздействия своей деятельности на окружающую среду и применению в своей работе принятых международных стандартов и практик в области экологии и устойчивого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развития.</a:t>
            </a:r>
          </a:p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Мы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ожидаем от своих поставщиков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стремления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свести к минимуму объем выбросов парниковых газов и снижать их влияние на качество воздуха, насколько это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возможно;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стремления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использовать системы электронного документооборота в целях уменьшения загрязнения окружающей среды, защиты лесов и сохранения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биоразнообразия;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обучения и предоставления информации относительно экологических рисков, а также осуществления контроля знаний всех компетентных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сотрудников;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реализации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соответствующих мер по минимизации потребления энергии, 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также внедрения стратегии энергосбережения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содействие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повторному использованию или переработке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упаковки;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ответственного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подхода к водопотреблению и водоотведению: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стремления принять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соответствующие меры, чтобы минимизировать свое воздействие на воду, уменьшив ее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потребление;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реализации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соответствующих мер для минимизации производства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отходов, стремления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внедрить практики по контролю и утилизации отходов, обеспечивать безопасную и правомерную обработку, хранение, транспортировку, утилизацию, переработку и повторное использование отходов.</a:t>
            </a:r>
          </a:p>
          <a:p>
            <a:pPr algn="just"/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933E06-61A3-344F-8FE4-EDDD6607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35" y="0"/>
            <a:ext cx="5994400" cy="6858000"/>
          </a:xfrm>
          <a:prstGeom prst="rect">
            <a:avLst/>
          </a:prstGeom>
        </p:spPr>
      </p:pic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B56C11E2-4E8E-3642-BDF1-C8517217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557" y="6235437"/>
            <a:ext cx="1704739" cy="365125"/>
          </a:xfrm>
        </p:spPr>
        <p:txBody>
          <a:bodyPr/>
          <a:lstStyle>
            <a:lvl1pPr algn="l">
              <a:defRPr sz="9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" dirty="0" err="1"/>
              <a:t>www.kazakhexport.kz</a:t>
            </a:r>
            <a:endParaRPr lang="ru-KZ" sz="90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3689" y="6235436"/>
            <a:ext cx="985563" cy="365125"/>
          </a:xfrm>
        </p:spPr>
        <p:txBody>
          <a:bodyPr/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8230AC4-931F-2541-984F-431D72A143BD}" type="slidenum">
              <a:rPr lang="ru-KZ" smtClean="0"/>
              <a:pPr/>
              <a:t>8</a:t>
            </a:fld>
            <a:endParaRPr lang="ru-KZ" sz="9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1786" y="2188453"/>
            <a:ext cx="57773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Обращаем ваше внимание , что при формировании данной памятки мы основывались на передовой практике и международном опыте и не ограничиваем вас лишь приведенным рекомендациям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0"/>
              </a:spcAft>
              <a:tabLst>
                <a:tab pos="180340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Мы призываем наших контрагентов активно применять данные правила и принципы в своей деятельности. 	</a:t>
            </a:r>
            <a:r>
              <a:rPr lang="ru-RU" sz="140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Настоящая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памятка будет пересматриваться на регулярной основе и, при необходимости, корректироваться с целью отражения актуальных тенденций или изменений в международных стандартах.</a:t>
            </a:r>
          </a:p>
          <a:p>
            <a:pPr algn="just">
              <a:spcAft>
                <a:spcPts val="0"/>
              </a:spcAft>
              <a:tabLst>
                <a:tab pos="180340" algn="l"/>
                <a:tab pos="630555" algn="l"/>
              </a:tabLst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9283" y="1020947"/>
            <a:ext cx="6719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«ЭСК «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KazakhExport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2747"/>
          <p:cNvPicPr/>
          <p:nvPr/>
        </p:nvPicPr>
        <p:blipFill>
          <a:blip r:embed="rId3"/>
          <a:stretch>
            <a:fillRect/>
          </a:stretch>
        </p:blipFill>
        <p:spPr>
          <a:xfrm>
            <a:off x="692473" y="747480"/>
            <a:ext cx="999490" cy="8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6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313"/>
            <a:ext cx="6567777" cy="6866313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1566"/>
            <a:ext cx="4292874" cy="4666434"/>
          </a:xfrm>
          <a:prstGeom prst="rect">
            <a:avLst/>
          </a:prstGeom>
        </p:spPr>
      </p:pic>
      <p:sp>
        <p:nvSpPr>
          <p:cNvPr id="42" name="Нижний колонтитул 4">
            <a:extLst>
              <a:ext uri="{FF2B5EF4-FFF2-40B4-BE49-F238E27FC236}">
                <a16:creationId xmlns:a16="http://schemas.microsoft.com/office/drawing/2014/main" id="{785D5C0C-35A5-4A44-9523-53ED4536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557" y="6235437"/>
            <a:ext cx="1704739" cy="365125"/>
          </a:xfrm>
        </p:spPr>
        <p:txBody>
          <a:bodyPr/>
          <a:lstStyle>
            <a:lvl1pPr algn="l">
              <a:defRPr sz="9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" dirty="0" err="1">
                <a:solidFill>
                  <a:schemeClr val="bg1"/>
                </a:solidFill>
              </a:rPr>
              <a:t>www.kazakhexport.kz</a:t>
            </a:r>
            <a:endParaRPr lang="ru-KZ" sz="900" dirty="0">
              <a:solidFill>
                <a:schemeClr val="bg1"/>
              </a:solidFill>
            </a:endParaRPr>
          </a:p>
        </p:txBody>
      </p:sp>
      <p:sp>
        <p:nvSpPr>
          <p:cNvPr id="43" name="Номер слайда 5">
            <a:extLst>
              <a:ext uri="{FF2B5EF4-FFF2-40B4-BE49-F238E27FC236}">
                <a16:creationId xmlns:a16="http://schemas.microsoft.com/office/drawing/2014/main" id="{11512A52-5B21-3A49-A8F6-4B8A2421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3689" y="6235436"/>
            <a:ext cx="985563" cy="365125"/>
          </a:xfrm>
        </p:spPr>
        <p:txBody>
          <a:bodyPr/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8230AC4-931F-2541-984F-431D72A143BD}" type="slidenum">
              <a:rPr lang="ru-KZ" smtClean="0"/>
              <a:pPr/>
              <a:t>9</a:t>
            </a:fld>
            <a:endParaRPr lang="ru-KZ" sz="9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30178" y="3052642"/>
            <a:ext cx="4873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Благодарим за внимание!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91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устая презентация_картинки" id="{65C53F42-2FB1-4BA5-A355-17316CD03ACD}" vid="{3978FEF2-48F4-47EA-9F54-A1FB5AE72E8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Пустая презентация_картинки</Template>
  <TotalTime>5264</TotalTime>
  <Words>277</Words>
  <Application>Microsoft Office PowerPoint</Application>
  <PresentationFormat>Широкоэкранный</PresentationFormat>
  <Paragraphs>92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UI Historic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Надира Абенова</dc:creator>
  <cp:lastModifiedBy>Надира Абенова</cp:lastModifiedBy>
  <cp:revision>73</cp:revision>
  <dcterms:created xsi:type="dcterms:W3CDTF">2022-07-25T08:39:54Z</dcterms:created>
  <dcterms:modified xsi:type="dcterms:W3CDTF">2024-01-09T11:05:09Z</dcterms:modified>
</cp:coreProperties>
</file>